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87" r:id="rId3"/>
    <p:sldId id="290" r:id="rId4"/>
    <p:sldId id="303" r:id="rId5"/>
    <p:sldId id="304" r:id="rId6"/>
    <p:sldId id="305" r:id="rId7"/>
    <p:sldId id="306" r:id="rId8"/>
    <p:sldId id="307" r:id="rId9"/>
    <p:sldId id="308" r:id="rId10"/>
    <p:sldId id="310" r:id="rId11"/>
    <p:sldId id="311" r:id="rId12"/>
    <p:sldId id="312" r:id="rId13"/>
    <p:sldId id="313" r:id="rId14"/>
    <p:sldId id="314" r:id="rId15"/>
    <p:sldId id="289" r:id="rId16"/>
    <p:sldId id="298" r:id="rId17"/>
    <p:sldId id="319" r:id="rId18"/>
    <p:sldId id="316" r:id="rId19"/>
    <p:sldId id="315" r:id="rId20"/>
    <p:sldId id="317" r:id="rId21"/>
    <p:sldId id="318" r:id="rId22"/>
    <p:sldId id="323" r:id="rId23"/>
    <p:sldId id="324" r:id="rId24"/>
    <p:sldId id="325" r:id="rId25"/>
    <p:sldId id="326" r:id="rId26"/>
    <p:sldId id="327" r:id="rId27"/>
    <p:sldId id="328" r:id="rId28"/>
    <p:sldId id="329" r:id="rId29"/>
    <p:sldId id="320" r:id="rId30"/>
    <p:sldId id="321" r:id="rId31"/>
    <p:sldId id="330" r:id="rId32"/>
    <p:sldId id="280" r:id="rId33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36"/>
      <p:bold r:id="rId37"/>
    </p:embeddedFont>
    <p:embeddedFont>
      <p:font typeface="Lora" panose="020B0600000101010101" charset="0"/>
      <p:regular r:id="rId38"/>
      <p:bold r:id="rId39"/>
      <p:italic r:id="rId40"/>
      <p:boldItalic r:id="rId41"/>
    </p:embeddedFont>
    <p:embeddedFont>
      <p:font typeface="나눔스퀘어" panose="020B0600000101010101" pitchFamily="50" charset="-127"/>
      <p:regular r:id="rId42"/>
    </p:embeddedFont>
    <p:embeddedFont>
      <p:font typeface="경기천년바탕 Bold" panose="02020803020101020101" pitchFamily="18" charset="-127"/>
      <p:bold r:id="rId43"/>
    </p:embeddedFont>
    <p:embeddedFont>
      <p:font typeface="Quattrocento Sans" panose="020B0600000101010101" charset="0"/>
      <p:regular r:id="rId44"/>
      <p:bold r:id="rId45"/>
      <p:italic r:id="rId46"/>
      <p:boldItalic r:id="rId47"/>
    </p:embeddedFont>
    <p:embeddedFont>
      <p:font typeface="Minion Pro Med" panose="02040503050306020203" pitchFamily="18" charset="0"/>
      <p:regular r:id="rId48"/>
      <p:italic r:id="rId49"/>
    </p:embeddedFont>
    <p:embeddedFont>
      <p:font typeface="나눔스퀘어 ExtraBold" panose="020B0600000101010101" pitchFamily="50" charset="-127"/>
      <p:bold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D00"/>
    <a:srgbClr val="FFC000"/>
    <a:srgbClr val="FF9933"/>
    <a:srgbClr val="E39A2F"/>
    <a:srgbClr val="FFE471"/>
    <a:srgbClr val="EFF0D0"/>
    <a:srgbClr val="C5DCED"/>
    <a:srgbClr val="FF9999"/>
    <a:srgbClr val="FFF2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98623C-E721-4718-BE6B-1616D3A66325}">
  <a:tblStyle styleId="{C098623C-E721-4718-BE6B-1616D3A663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0" autoAdjust="0"/>
    <p:restoredTop sz="75616" autoAdjust="0"/>
  </p:normalViewPr>
  <p:slideViewPr>
    <p:cSldViewPr snapToGrid="0">
      <p:cViewPr varScale="1">
        <p:scale>
          <a:sx n="87" d="100"/>
          <a:sy n="87" d="100"/>
        </p:scale>
        <p:origin x="58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826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6AF6AB-BD3C-462A-ABDA-A2E51CFA6183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EFF5C0-1718-4E25-BE25-0DC461D868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8617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009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3132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앞의 과정 반복 후 필수 수강 과목 입력 끝나면 </a:t>
            </a:r>
            <a:r>
              <a:rPr lang="en-US" altLang="ko-KR" dirty="0" smtClean="0"/>
              <a:t>end </a:t>
            </a:r>
            <a:r>
              <a:rPr lang="ko-KR" altLang="en-US" dirty="0" smtClean="0"/>
              <a:t>입력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1441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830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실행 영상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67885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앞서 실행되는 과정 설명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코드의 전반적인 구성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7822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95940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Course </a:t>
            </a:r>
            <a:r>
              <a:rPr lang="ko-KR" altLang="en-US" dirty="0" smtClean="0"/>
              <a:t>라는 </a:t>
            </a:r>
            <a:r>
              <a:rPr lang="en-US" altLang="ko-KR" dirty="0" smtClean="0"/>
              <a:t>class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를 따로 만들어 데이터 저장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90256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701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864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17436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해당하는 </a:t>
            </a:r>
            <a:r>
              <a:rPr lang="en-US" altLang="ko-KR" dirty="0" smtClean="0"/>
              <a:t>course </a:t>
            </a:r>
            <a:r>
              <a:rPr lang="ko-KR" altLang="en-US" dirty="0" smtClean="0"/>
              <a:t>객체에 </a:t>
            </a:r>
            <a:r>
              <a:rPr lang="ko-KR" altLang="en-US" dirty="0" err="1" smtClean="0"/>
              <a:t>입력받은</a:t>
            </a:r>
            <a:r>
              <a:rPr lang="ko-KR" altLang="en-US" dirty="0" smtClean="0"/>
              <a:t> 중요도 저장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23792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가장 구현하기 어려웠던 부분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코드가 길기 때문에 우선 간단한 예시를 통해 코드의 진행 설명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이미 시간표에 배치된 과목</a:t>
            </a:r>
            <a:r>
              <a:rPr lang="en-US" altLang="ko-KR" dirty="0" smtClean="0"/>
              <a:t>,</a:t>
            </a:r>
            <a:r>
              <a:rPr lang="ko-KR" altLang="en-US" dirty="0" smtClean="0"/>
              <a:t> 이미 배치된 과목과 중복되는 과목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이미 배치된 과목과 같은 시간에 진행되는 과목 제외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68072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이미 시간표에 배치된 과목</a:t>
            </a:r>
            <a:r>
              <a:rPr lang="en-US" altLang="ko-KR" dirty="0" smtClean="0"/>
              <a:t>,</a:t>
            </a:r>
            <a:r>
              <a:rPr lang="ko-KR" altLang="en-US" dirty="0" smtClean="0"/>
              <a:t> 이미 배치된 과목과 중복되는 과목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이미 배치된 과목과 같은 시간에 진행되는 과목 제외하고 남은 과목들을 리스트에 넣기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8259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가장 구현하기 어려웠던 부분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이미 시간표에 배치된 과목</a:t>
            </a:r>
            <a:r>
              <a:rPr lang="en-US" altLang="ko-KR" dirty="0" smtClean="0"/>
              <a:t>,</a:t>
            </a:r>
            <a:r>
              <a:rPr lang="ko-KR" altLang="en-US" dirty="0" smtClean="0"/>
              <a:t> 이미 배치된 과목과 중복되는 과목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이미 배치된 과목과 같은 시간에 진행되는 과목 제외하고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나머지 과목들을 이미 배치된 시간표와의 공강시간순으로 정렬한 뒤 공강 시간이 같은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학점 순으로 정렬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이후 정렬된</a:t>
            </a:r>
            <a:r>
              <a:rPr lang="ko-KR" altLang="en-US" baseline="0" dirty="0" smtClean="0"/>
              <a:t> 리스트의 가장 첫번째 과목부터 시간표에 배치하며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이후에도 이전과 같이 이전에 해당 시간에 과목이 이미 배정된 경우에는 다음으로 넘어감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67530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가장 구현하기 어려웠던 부분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이미 시간표에 배치된 과목</a:t>
            </a:r>
            <a:r>
              <a:rPr lang="en-US" altLang="ko-KR" dirty="0" smtClean="0"/>
              <a:t>,</a:t>
            </a:r>
            <a:r>
              <a:rPr lang="ko-KR" altLang="en-US" dirty="0" smtClean="0"/>
              <a:t> 이미 배치된 과목과 중복되는 과목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이미 배치된 과목과 같은 시간에 진행되는 과목 제외하고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나머지 과목들을 리스트에 담기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공강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시간은 시간표에 배치된 가까운 과목의 시작</a:t>
            </a:r>
            <a:r>
              <a:rPr lang="en-US" altLang="ko-KR" dirty="0" smtClean="0"/>
              <a:t>(</a:t>
            </a:r>
            <a:r>
              <a:rPr lang="ko-KR" altLang="en-US" dirty="0" smtClean="0"/>
              <a:t>끝</a:t>
            </a:r>
            <a:r>
              <a:rPr lang="en-US" altLang="ko-KR" dirty="0" smtClean="0"/>
              <a:t>)</a:t>
            </a:r>
            <a:r>
              <a:rPr lang="ko-KR" altLang="en-US" dirty="0" smtClean="0"/>
              <a:t>시간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해당 과목의 끝</a:t>
            </a:r>
            <a:r>
              <a:rPr lang="en-US" altLang="ko-KR" dirty="0" smtClean="0"/>
              <a:t>(</a:t>
            </a:r>
            <a:r>
              <a:rPr lang="ko-KR" altLang="en-US" dirty="0" smtClean="0"/>
              <a:t>시작</a:t>
            </a:r>
            <a:r>
              <a:rPr lang="en-US" altLang="ko-KR" dirty="0" smtClean="0"/>
              <a:t>)</a:t>
            </a:r>
            <a:r>
              <a:rPr lang="ko-KR" altLang="en-US" dirty="0" smtClean="0"/>
              <a:t>시간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94654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오른쪽의 시간표의 경우에는 화요일에 이미 배치된 과목 사이의 공강 시간이 크기 때문에 이렇게 과목과 과목 사이에 들어있는 강의를 우선적으로 </a:t>
            </a:r>
            <a:r>
              <a:rPr lang="ko-KR" altLang="en-US" dirty="0" err="1" smtClean="0"/>
              <a:t>넣어줌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그렇기 위해 두 개 사이에 들어가있는 과목인 경우엔</a:t>
            </a:r>
            <a:r>
              <a:rPr lang="ko-KR" altLang="en-US" baseline="0" dirty="0" smtClean="0"/>
              <a:t> 그냥 두고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그렇지 않은 경우에는 </a:t>
            </a:r>
            <a:r>
              <a:rPr lang="en-US" altLang="ko-KR" baseline="0" dirty="0" smtClean="0"/>
              <a:t>10</a:t>
            </a:r>
            <a:r>
              <a:rPr lang="ko-KR" altLang="en-US" baseline="0" dirty="0" smtClean="0"/>
              <a:t>을 곱함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58590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 smtClean="0"/>
              <a:t>공강 시간에 따라 리스트를 정렬한 뒤</a:t>
            </a:r>
            <a:r>
              <a:rPr lang="en-US" altLang="ko-KR" dirty="0" smtClean="0"/>
              <a:t>,</a:t>
            </a:r>
            <a:r>
              <a:rPr lang="ko-KR" altLang="en-US" dirty="0" smtClean="0"/>
              <a:t> 공강 시간이 같은 경우</a:t>
            </a:r>
            <a:r>
              <a:rPr lang="en-US" altLang="ko-KR" dirty="0" smtClean="0"/>
              <a:t> </a:t>
            </a:r>
            <a:r>
              <a:rPr lang="ko-KR" altLang="en-US" dirty="0" smtClean="0"/>
              <a:t>학점 순으로 리스트를 정렬함 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이후 정렬된</a:t>
            </a:r>
            <a:r>
              <a:rPr lang="ko-KR" altLang="en-US" baseline="0" dirty="0" smtClean="0"/>
              <a:t> 리스트의 가장 첫번째 과목부터 시간표에 배치하며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이후에도 이전과 같이 이전에 해당 시간에 과목이 이미 배정된 경우에는 다음으로 넘어감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이렇게 순서대로 과목을 배치하며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최소학점이</a:t>
            </a:r>
            <a:r>
              <a:rPr lang="ko-KR" altLang="en-US" dirty="0" smtClean="0"/>
              <a:t> 넘게 되면 배치를 종료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43775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시간표애</a:t>
            </a:r>
            <a:r>
              <a:rPr lang="ko-KR" altLang="en-US" dirty="0" smtClean="0"/>
              <a:t> 배치가 가능한 과목에 대해 과목별 </a:t>
            </a:r>
            <a:r>
              <a:rPr lang="ko-KR" altLang="en-US" dirty="0" err="1" smtClean="0"/>
              <a:t>공강시간</a:t>
            </a:r>
            <a:r>
              <a:rPr lang="ko-KR" altLang="en-US" dirty="0" smtClean="0"/>
              <a:t> 계산을 위한 코드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코드 안의 </a:t>
            </a:r>
            <a:r>
              <a:rPr lang="en-US" altLang="ko-KR" dirty="0" err="1" smtClean="0"/>
              <a:t>cmp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라는 변수가 공강 시간에 대한 변수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7553783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/>
              <a:t>(</a:t>
            </a:r>
            <a:r>
              <a:rPr lang="ko-KR" altLang="en-US" dirty="0" smtClean="0"/>
              <a:t>위</a:t>
            </a:r>
            <a:r>
              <a:rPr lang="en-US" altLang="ko-KR" dirty="0" smtClean="0"/>
              <a:t>) </a:t>
            </a:r>
            <a:r>
              <a:rPr lang="ko-KR" altLang="en-US" dirty="0" smtClean="0"/>
              <a:t>공강 시간과 학점에 대해 정렬하기 위한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course </a:t>
            </a:r>
            <a:r>
              <a:rPr lang="ko-KR" altLang="en-US" dirty="0" smtClean="0">
                <a:sym typeface="Wingdings" panose="05000000000000000000" pitchFamily="2" charset="2"/>
              </a:rPr>
              <a:t>클래스에서 </a:t>
            </a:r>
            <a:r>
              <a:rPr lang="en-US" altLang="ko-KR" dirty="0" smtClean="0">
                <a:sym typeface="Wingdings" panose="05000000000000000000" pitchFamily="2" charset="2"/>
              </a:rPr>
              <a:t>override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아래</a:t>
            </a:r>
            <a:r>
              <a:rPr lang="en-US" altLang="ko-KR" dirty="0" smtClean="0">
                <a:sym typeface="Wingdings" panose="05000000000000000000" pitchFamily="2" charset="2"/>
              </a:rPr>
              <a:t>) main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class 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en-US" altLang="ko-KR" dirty="0" err="1" smtClean="0">
                <a:sym typeface="Wingdings" panose="05000000000000000000" pitchFamily="2" charset="2"/>
              </a:rPr>
              <a:t>arraylist</a:t>
            </a:r>
            <a:r>
              <a:rPr lang="en-US" altLang="ko-KR" baseline="0" dirty="0" smtClean="0">
                <a:sym typeface="Wingdings" panose="05000000000000000000" pitchFamily="2" charset="2"/>
              </a:rPr>
              <a:t> </a:t>
            </a:r>
            <a:r>
              <a:rPr lang="ko-KR" altLang="en-US" baseline="0" dirty="0" smtClean="0">
                <a:sym typeface="Wingdings" panose="05000000000000000000" pitchFamily="2" charset="2"/>
              </a:rPr>
              <a:t>에 대해</a:t>
            </a:r>
            <a:r>
              <a:rPr lang="ko-KR" altLang="en-US" dirty="0" smtClean="0">
                <a:sym typeface="Wingdings" panose="05000000000000000000" pitchFamily="2" charset="2"/>
              </a:rPr>
              <a:t> 위 </a:t>
            </a:r>
            <a:r>
              <a:rPr lang="ko-KR" altLang="en-US" dirty="0" err="1" smtClean="0">
                <a:sym typeface="Wingdings" panose="05000000000000000000" pitchFamily="2" charset="2"/>
              </a:rPr>
              <a:t>메소드</a:t>
            </a:r>
            <a:r>
              <a:rPr lang="ko-KR" altLang="en-US" dirty="0" smtClean="0">
                <a:sym typeface="Wingdings" panose="05000000000000000000" pitchFamily="2" charset="2"/>
              </a:rPr>
              <a:t> 실행시킴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23309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정렬된 리스트를 사용하여 첫번째 과목부터 추가하는 코드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8575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47609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GUI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table </a:t>
            </a:r>
            <a:r>
              <a:rPr lang="ko-KR" altLang="en-US" dirty="0" smtClean="0"/>
              <a:t>을 사용하여</a:t>
            </a:r>
            <a:r>
              <a:rPr lang="ko-KR" altLang="en-US" baseline="0" dirty="0" smtClean="0"/>
              <a:t> 시간표 출력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60003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필수 과목이 아닌 다른 과목을 추가하는 경우에도 선호도가 있을 것인데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강의와 강의 사이의 공강 시간을 줄이는 방식으로 시간표 구성이 진행되다 보니 그걸 반영하지 못하는 아쉬움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baseline="0" dirty="0" smtClean="0">
                <a:sym typeface="Wingdings" panose="05000000000000000000" pitchFamily="2" charset="2"/>
              </a:rPr>
              <a:t> </a:t>
            </a:r>
            <a:r>
              <a:rPr lang="ko-KR" altLang="en-US" baseline="0" dirty="0" smtClean="0">
                <a:sym typeface="Wingdings" panose="05000000000000000000" pitchFamily="2" charset="2"/>
              </a:rPr>
              <a:t>영역을 우선적으로 선택하거나</a:t>
            </a:r>
            <a:r>
              <a:rPr lang="en-US" altLang="ko-KR" baseline="0" dirty="0" smtClean="0">
                <a:sym typeface="Wingdings" panose="05000000000000000000" pitchFamily="2" charset="2"/>
              </a:rPr>
              <a:t>, </a:t>
            </a:r>
            <a:r>
              <a:rPr lang="ko-KR" altLang="en-US" baseline="0" dirty="0" smtClean="0">
                <a:sym typeface="Wingdings" panose="05000000000000000000" pitchFamily="2" charset="2"/>
              </a:rPr>
              <a:t>제외할 과목을 선정하는 등의 기능을 생각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점심시간을 비우거나 아침시간을 비우기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특정한 요일 공강 만들기 등의 세부적인 시간적 조정이 어렵다</a:t>
            </a:r>
            <a:r>
              <a:rPr lang="ko-KR" altLang="en-US" baseline="0" dirty="0" smtClean="0"/>
              <a:t>는 점</a:t>
            </a:r>
            <a:endParaRPr lang="en-US" altLang="ko-KR" baseline="0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ko-KR" altLang="en-US" dirty="0" smtClean="0">
                <a:sym typeface="Wingdings" panose="05000000000000000000" pitchFamily="2" charset="2"/>
              </a:rPr>
              <a:t>특정한 시간이나 요일에 비우는 기능</a:t>
            </a:r>
            <a:r>
              <a:rPr lang="ko-KR" altLang="en-US" baseline="0" dirty="0" smtClean="0">
                <a:sym typeface="Wingdings" panose="05000000000000000000" pitchFamily="2" charset="2"/>
              </a:rPr>
              <a:t>을 생각</a:t>
            </a:r>
            <a:endParaRPr lang="en-US" altLang="ko-KR" baseline="0" dirty="0" smtClean="0">
              <a:sym typeface="Wingdings" panose="05000000000000000000" pitchFamily="2" charset="2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US" altLang="ko-KR" baseline="0" dirty="0" smtClean="0"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ko-KR" altLang="en-US" dirty="0" smtClean="0"/>
              <a:t>만들어진 시간표에서 조금 수정하거나 다른 과목을 추가해보고 싶을 경우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baseline="0" dirty="0" smtClean="0">
                <a:sym typeface="Wingdings" panose="05000000000000000000" pitchFamily="2" charset="2"/>
              </a:rPr>
              <a:t> </a:t>
            </a:r>
            <a:r>
              <a:rPr lang="ko-KR" altLang="en-US" baseline="0" dirty="0" smtClean="0">
                <a:sym typeface="Wingdings" panose="05000000000000000000" pitchFamily="2" charset="2"/>
              </a:rPr>
              <a:t>시간표에서의 과목 삭제와 추가 기능을 생각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530399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우선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프로그램 실행의 과정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7523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331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582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0597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5799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5607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경기천년바탕 Bold" panose="02020803020101020101" pitchFamily="18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cxnSp>
        <p:nvCxnSpPr>
          <p:cNvPr id="11" name="Google Shape;11;p2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highlight>
                  <a:srgbClr val="FFCD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9pPr>
          </a:lstStyle>
          <a:p>
            <a:endParaRPr dirty="0"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경기천년바탕 Bold" panose="0202080302010102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 dirty="0"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userDrawn="1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나눔스퀘어" panose="020B0600000101010101" pitchFamily="50" charset="-127"/>
                <a:ea typeface="나눔스퀘어" panose="020B0600000101010101" pitchFamily="50" charset="-127"/>
                <a:cs typeface="나눔스퀘어" panose="020B0600000101010101" pitchFamily="50" charset="-127"/>
                <a:sym typeface="Quattrocento Sans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 dirty="0"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381250" y="937117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경기천년바탕 Bold" panose="02020803020101020101" pitchFamily="18" charset="-127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7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Minion Pro Med" panose="02040503050306020203" pitchFamily="18" charset="0"/>
          <a:ea typeface="Minion Pro Med" panose="02040503050306020203" pitchFamily="18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" panose="020B0600000101010101" pitchFamily="50" charset="-127"/>
          <a:ea typeface="나눔스퀘어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4907" y="2368061"/>
            <a:ext cx="2030046" cy="363416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996630" y="2776432"/>
            <a:ext cx="5814478" cy="5259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Algorithm Term Project</a:t>
            </a:r>
            <a:endParaRPr sz="24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grpSp>
        <p:nvGrpSpPr>
          <p:cNvPr id="72" name="Google Shape;72;p12"/>
          <p:cNvGrpSpPr/>
          <p:nvPr/>
        </p:nvGrpSpPr>
        <p:grpSpPr>
          <a:xfrm>
            <a:off x="1299165" y="3511424"/>
            <a:ext cx="215966" cy="342399"/>
            <a:chOff x="6718575" y="2318625"/>
            <a:chExt cx="256950" cy="407375"/>
          </a:xfrm>
        </p:grpSpPr>
        <p:sp>
          <p:nvSpPr>
            <p:cNvPr id="73" name="Google Shape;73;p1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71;p12"/>
          <p:cNvSpPr txBox="1">
            <a:spLocks/>
          </p:cNvSpPr>
          <p:nvPr/>
        </p:nvSpPr>
        <p:spPr>
          <a:xfrm>
            <a:off x="908707" y="1708616"/>
            <a:ext cx="599032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ora"/>
              <a:buNone/>
              <a:defRPr sz="36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ora"/>
              <a:buNone/>
              <a:defRPr sz="36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ora"/>
              <a:buNone/>
              <a:defRPr sz="36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ora"/>
              <a:buNone/>
              <a:defRPr sz="36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ora"/>
              <a:buNone/>
              <a:defRPr sz="36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ora"/>
              <a:buNone/>
              <a:defRPr sz="36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ora"/>
              <a:buNone/>
              <a:defRPr sz="36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ora"/>
              <a:buNone/>
              <a:defRPr sz="36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ora"/>
              <a:buNone/>
              <a:defRPr sz="36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Timetable optimization</a:t>
            </a:r>
          </a:p>
        </p:txBody>
      </p:sp>
      <p:sp>
        <p:nvSpPr>
          <p:cNvPr id="14" name="Google Shape;71;p12"/>
          <p:cNvSpPr txBox="1">
            <a:spLocks/>
          </p:cNvSpPr>
          <p:nvPr/>
        </p:nvSpPr>
        <p:spPr>
          <a:xfrm>
            <a:off x="3014953" y="3790344"/>
            <a:ext cx="5814478" cy="938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ora"/>
              <a:buNone/>
              <a:defRPr sz="36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ora"/>
              <a:buNone/>
              <a:defRPr sz="36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ora"/>
              <a:buNone/>
              <a:defRPr sz="36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ora"/>
              <a:buNone/>
              <a:defRPr sz="36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ora"/>
              <a:buNone/>
              <a:defRPr sz="36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ora"/>
              <a:buNone/>
              <a:defRPr sz="36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ora"/>
              <a:buNone/>
              <a:defRPr sz="36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ora"/>
              <a:buNone/>
              <a:defRPr sz="36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ora"/>
              <a:buNone/>
              <a:defRPr sz="36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en-US" altLang="ko-KR" sz="1200" b="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201835461 </a:t>
            </a:r>
            <a:r>
              <a:rPr lang="ko-KR" altLang="en-US" sz="1200" b="0" dirty="0" err="1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박한음</a:t>
            </a:r>
            <a:endParaRPr lang="en-US" altLang="ko-KR" sz="1200" b="0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>
              <a:lnSpc>
                <a:spcPct val="130000"/>
              </a:lnSpc>
            </a:pPr>
            <a:r>
              <a:rPr lang="en-US" altLang="ko-KR" sz="1200" b="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201835470</a:t>
            </a:r>
            <a:r>
              <a:rPr lang="ko-KR" altLang="en-US" sz="1200" b="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송유진</a:t>
            </a:r>
            <a:endParaRPr lang="en-US" altLang="ko-KR" sz="1200" b="0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>
              <a:lnSpc>
                <a:spcPct val="130000"/>
              </a:lnSpc>
            </a:pPr>
            <a:r>
              <a:rPr lang="en-US" altLang="ko-KR" sz="1200" b="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201331157 </a:t>
            </a:r>
            <a:r>
              <a:rPr lang="ko-KR" altLang="en-US" sz="1200" b="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신동화</a:t>
            </a:r>
            <a:endParaRPr lang="en-US" sz="1200" b="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27;p5"/>
          <p:cNvCxnSpPr/>
          <p:nvPr/>
        </p:nvCxnSpPr>
        <p:spPr>
          <a:xfrm>
            <a:off x="0" y="807893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28;p5"/>
          <p:cNvSpPr/>
          <p:nvPr/>
        </p:nvSpPr>
        <p:spPr>
          <a:xfrm>
            <a:off x="817475" y="604935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31;p5"/>
          <p:cNvCxnSpPr/>
          <p:nvPr/>
        </p:nvCxnSpPr>
        <p:spPr>
          <a:xfrm>
            <a:off x="5265650" y="807893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Google Shape;124;p17"/>
          <p:cNvSpPr txBox="1">
            <a:spLocks noGrp="1"/>
          </p:cNvSpPr>
          <p:nvPr>
            <p:ph type="title" idx="4294967295"/>
          </p:nvPr>
        </p:nvSpPr>
        <p:spPr>
          <a:xfrm>
            <a:off x="1381250" y="600281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altLang="ko-KR" dirty="0" smtClean="0">
                <a:latin typeface="경기천년바탕 Bold" panose="02020803020101020101" pitchFamily="18" charset="-127"/>
              </a:rPr>
              <a:t>Program </a:t>
            </a:r>
            <a:r>
              <a:rPr lang="en" altLang="ko-KR" dirty="0">
                <a:highlight>
                  <a:srgbClr val="FFCD00"/>
                </a:highlight>
                <a:latin typeface="경기천년바탕 Bold" panose="02020803020101020101" pitchFamily="18" charset="-127"/>
              </a:rPr>
              <a:t>e</a:t>
            </a:r>
            <a:r>
              <a:rPr lang="en" altLang="ko-KR" dirty="0" smtClean="0">
                <a:highlight>
                  <a:srgbClr val="FFCD00"/>
                </a:highlight>
                <a:latin typeface="경기천년바탕 Bold" panose="02020803020101020101" pitchFamily="18" charset="-127"/>
              </a:rPr>
              <a:t>xecution</a:t>
            </a:r>
            <a:endParaRPr dirty="0">
              <a:highlight>
                <a:srgbClr val="FFCD00"/>
              </a:highlight>
              <a:latin typeface="경기천년바탕 Bold" panose="02020803020101020101" pitchFamily="18" charset="-127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697363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008325" y="1534672"/>
            <a:ext cx="7515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i="1" dirty="0" smtClean="0">
                <a:solidFill>
                  <a:srgbClr val="FFCD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en-US" altLang="ko-KR" sz="2000" dirty="0" smtClean="0">
                <a:solidFill>
                  <a:srgbClr val="FFCD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Enter mandatory course name and importance of each course </a:t>
            </a: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642" y="2220254"/>
            <a:ext cx="3133725" cy="2276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642" y="2220254"/>
            <a:ext cx="3133725" cy="22764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1642" y="2220254"/>
            <a:ext cx="3133725" cy="22764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1642" y="2220254"/>
            <a:ext cx="3133725" cy="22764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1642" y="2220254"/>
            <a:ext cx="3133725" cy="2276475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5041127" y="2616596"/>
            <a:ext cx="1916266" cy="1379160"/>
            <a:chOff x="5041127" y="2616596"/>
            <a:chExt cx="1916266" cy="1379160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5041127" y="2616596"/>
              <a:ext cx="1773140" cy="137916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화살표 연결선 11"/>
            <p:cNvCxnSpPr/>
            <p:nvPr/>
          </p:nvCxnSpPr>
          <p:spPr>
            <a:xfrm flipH="1">
              <a:off x="5168351" y="2782957"/>
              <a:ext cx="341905" cy="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5510256" y="2676005"/>
              <a:ext cx="1447137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Course</a:t>
              </a:r>
              <a:r>
                <a:rPr lang="ko-KR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number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25" name="직선 화살표 연결선 24"/>
            <p:cNvCxnSpPr/>
            <p:nvPr/>
          </p:nvCxnSpPr>
          <p:spPr>
            <a:xfrm flipH="1">
              <a:off x="5168351" y="3044567"/>
              <a:ext cx="341905" cy="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510256" y="2937615"/>
              <a:ext cx="1447137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Course</a:t>
              </a:r>
              <a:r>
                <a:rPr lang="ko-KR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name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27" name="직선 화살표 연결선 26"/>
            <p:cNvCxnSpPr/>
            <p:nvPr/>
          </p:nvCxnSpPr>
          <p:spPr>
            <a:xfrm flipH="1">
              <a:off x="5168351" y="3306176"/>
              <a:ext cx="341905" cy="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5510256" y="3199224"/>
              <a:ext cx="1447137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Course</a:t>
              </a:r>
              <a:r>
                <a:rPr lang="ko-KR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credit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29" name="직선 화살표 연결선 28"/>
            <p:cNvCxnSpPr/>
            <p:nvPr/>
          </p:nvCxnSpPr>
          <p:spPr>
            <a:xfrm flipH="1">
              <a:off x="5168351" y="3561851"/>
              <a:ext cx="341905" cy="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5510256" y="3454899"/>
              <a:ext cx="1447137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Course</a:t>
              </a:r>
              <a:r>
                <a:rPr lang="ko-KR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time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31" name="직선 화살표 연결선 30"/>
            <p:cNvCxnSpPr/>
            <p:nvPr/>
          </p:nvCxnSpPr>
          <p:spPr>
            <a:xfrm flipH="1">
              <a:off x="5168351" y="3817525"/>
              <a:ext cx="341905" cy="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510256" y="3710573"/>
              <a:ext cx="1447137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Course</a:t>
              </a:r>
              <a:r>
                <a:rPr lang="ko-KR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professor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3372">
            <a:off x="3823278" y="4244662"/>
            <a:ext cx="427231" cy="50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45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4.07407E-6 L 0.13385 -4.07407E-6 " pathEditMode="relative" rAng="0" ptsTypes="AA">
                                      <p:cBhvr>
                                        <p:cTn id="15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385 -4.07407E-6 L 0.06736 -4.07407E-6 " pathEditMode="relative" rAng="0" ptsTypes="AA">
                                      <p:cBhvr>
                                        <p:cTn id="18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50"/>
                            </p:stCondLst>
                            <p:childTnLst>
                              <p:par>
                                <p:cTn id="2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50" fill="hold"/>
                                        <p:tgtEl>
                                          <p:spTgt spid="17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5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27;p5"/>
          <p:cNvCxnSpPr/>
          <p:nvPr/>
        </p:nvCxnSpPr>
        <p:spPr>
          <a:xfrm>
            <a:off x="0" y="807893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28;p5"/>
          <p:cNvSpPr/>
          <p:nvPr/>
        </p:nvSpPr>
        <p:spPr>
          <a:xfrm>
            <a:off x="817475" y="604935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31;p5"/>
          <p:cNvCxnSpPr/>
          <p:nvPr/>
        </p:nvCxnSpPr>
        <p:spPr>
          <a:xfrm>
            <a:off x="5265650" y="807893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Google Shape;124;p17"/>
          <p:cNvSpPr txBox="1">
            <a:spLocks noGrp="1"/>
          </p:cNvSpPr>
          <p:nvPr>
            <p:ph type="title" idx="4294967295"/>
          </p:nvPr>
        </p:nvSpPr>
        <p:spPr>
          <a:xfrm>
            <a:off x="1381250" y="600281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altLang="ko-KR" dirty="0" smtClean="0">
                <a:latin typeface="경기천년바탕 Bold" panose="02020803020101020101" pitchFamily="18" charset="-127"/>
              </a:rPr>
              <a:t>Program </a:t>
            </a:r>
            <a:r>
              <a:rPr lang="en" altLang="ko-KR" dirty="0">
                <a:highlight>
                  <a:srgbClr val="FFCD00"/>
                </a:highlight>
                <a:latin typeface="경기천년바탕 Bold" panose="02020803020101020101" pitchFamily="18" charset="-127"/>
              </a:rPr>
              <a:t>e</a:t>
            </a:r>
            <a:r>
              <a:rPr lang="en" altLang="ko-KR" dirty="0" smtClean="0">
                <a:highlight>
                  <a:srgbClr val="FFCD00"/>
                </a:highlight>
                <a:latin typeface="경기천년바탕 Bold" panose="02020803020101020101" pitchFamily="18" charset="-127"/>
              </a:rPr>
              <a:t>xecution</a:t>
            </a:r>
            <a:endParaRPr dirty="0">
              <a:highlight>
                <a:srgbClr val="FFCD00"/>
              </a:highlight>
              <a:latin typeface="경기천년바탕 Bold" panose="02020803020101020101" pitchFamily="18" charset="-127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697363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008325" y="1534672"/>
            <a:ext cx="7515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i="1" dirty="0" smtClean="0">
                <a:solidFill>
                  <a:srgbClr val="FFCD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en-US" altLang="ko-KR" sz="2000" dirty="0" smtClean="0">
                <a:solidFill>
                  <a:srgbClr val="FFCD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Enter mandatory course name and importance of each course </a:t>
            </a: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488" y="2564634"/>
            <a:ext cx="1896150" cy="13774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4104" y="2564634"/>
            <a:ext cx="1896150" cy="13774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7720" y="2564634"/>
            <a:ext cx="1896150" cy="13774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336" y="2564634"/>
            <a:ext cx="1896150" cy="137744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3372">
            <a:off x="1124029" y="3821353"/>
            <a:ext cx="325911" cy="38457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3372">
            <a:off x="3020179" y="3821353"/>
            <a:ext cx="325911" cy="384575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3372">
            <a:off x="5660800" y="3821353"/>
            <a:ext cx="325911" cy="38457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3372">
            <a:off x="7982582" y="3821353"/>
            <a:ext cx="325911" cy="38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29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50" fill="hold"/>
                                        <p:tgtEl>
                                          <p:spTgt spid="17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250" fill="hold"/>
                                        <p:tgtEl>
                                          <p:spTgt spid="33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50" fill="hold"/>
                                        <p:tgtEl>
                                          <p:spTgt spid="34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50" fill="hold"/>
                                        <p:tgtEl>
                                          <p:spTgt spid="35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5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50" fill="hold"/>
                                        <p:tgtEl>
                                          <p:spTgt spid="3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5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50" fill="hold"/>
                                        <p:tgtEl>
                                          <p:spTgt spid="3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27;p5"/>
          <p:cNvCxnSpPr/>
          <p:nvPr/>
        </p:nvCxnSpPr>
        <p:spPr>
          <a:xfrm>
            <a:off x="0" y="807893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28;p5"/>
          <p:cNvSpPr/>
          <p:nvPr/>
        </p:nvSpPr>
        <p:spPr>
          <a:xfrm>
            <a:off x="817475" y="604935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31;p5"/>
          <p:cNvCxnSpPr/>
          <p:nvPr/>
        </p:nvCxnSpPr>
        <p:spPr>
          <a:xfrm>
            <a:off x="5265650" y="807893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Google Shape;124;p17"/>
          <p:cNvSpPr txBox="1">
            <a:spLocks noGrp="1"/>
          </p:cNvSpPr>
          <p:nvPr>
            <p:ph type="title" idx="4294967295"/>
          </p:nvPr>
        </p:nvSpPr>
        <p:spPr>
          <a:xfrm>
            <a:off x="1381250" y="600281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altLang="ko-KR" dirty="0" smtClean="0">
                <a:latin typeface="경기천년바탕 Bold" panose="02020803020101020101" pitchFamily="18" charset="-127"/>
              </a:rPr>
              <a:t>Program </a:t>
            </a:r>
            <a:r>
              <a:rPr lang="en" altLang="ko-KR" dirty="0">
                <a:highlight>
                  <a:srgbClr val="FFCD00"/>
                </a:highlight>
                <a:latin typeface="경기천년바탕 Bold" panose="02020803020101020101" pitchFamily="18" charset="-127"/>
              </a:rPr>
              <a:t>e</a:t>
            </a:r>
            <a:r>
              <a:rPr lang="en" altLang="ko-KR" dirty="0" smtClean="0">
                <a:highlight>
                  <a:srgbClr val="FFCD00"/>
                </a:highlight>
                <a:latin typeface="경기천년바탕 Bold" panose="02020803020101020101" pitchFamily="18" charset="-127"/>
              </a:rPr>
              <a:t>xecution</a:t>
            </a:r>
            <a:endParaRPr dirty="0">
              <a:highlight>
                <a:srgbClr val="FFCD00"/>
              </a:highlight>
              <a:latin typeface="경기천년바탕 Bold" panose="02020803020101020101" pitchFamily="18" charset="-127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697363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008325" y="1534672"/>
            <a:ext cx="7515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i="1" dirty="0" smtClean="0">
                <a:solidFill>
                  <a:srgbClr val="FFCD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en-US" altLang="ko-KR" sz="2000" dirty="0" smtClean="0">
                <a:solidFill>
                  <a:srgbClr val="FFCD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Enter mandatory course name and importance of each course </a:t>
            </a: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92" y="2226448"/>
            <a:ext cx="4381500" cy="15811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0" y="2706014"/>
            <a:ext cx="4381500" cy="15811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8208" y="3185580"/>
            <a:ext cx="4381500" cy="158115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3372">
            <a:off x="5751414" y="4514663"/>
            <a:ext cx="427231" cy="50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30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50" fill="hold"/>
                                        <p:tgtEl>
                                          <p:spTgt spid="17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5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27;p5"/>
          <p:cNvCxnSpPr/>
          <p:nvPr/>
        </p:nvCxnSpPr>
        <p:spPr>
          <a:xfrm>
            <a:off x="0" y="807893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28;p5"/>
          <p:cNvSpPr/>
          <p:nvPr/>
        </p:nvSpPr>
        <p:spPr>
          <a:xfrm>
            <a:off x="817475" y="604935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31;p5"/>
          <p:cNvCxnSpPr/>
          <p:nvPr/>
        </p:nvCxnSpPr>
        <p:spPr>
          <a:xfrm>
            <a:off x="5265650" y="807893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Google Shape;124;p17"/>
          <p:cNvSpPr txBox="1">
            <a:spLocks noGrp="1"/>
          </p:cNvSpPr>
          <p:nvPr>
            <p:ph type="title" idx="4294967295"/>
          </p:nvPr>
        </p:nvSpPr>
        <p:spPr>
          <a:xfrm>
            <a:off x="1381250" y="600281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altLang="ko-KR" dirty="0" smtClean="0">
                <a:latin typeface="경기천년바탕 Bold" panose="02020803020101020101" pitchFamily="18" charset="-127"/>
              </a:rPr>
              <a:t>Program </a:t>
            </a:r>
            <a:r>
              <a:rPr lang="en" altLang="ko-KR" dirty="0">
                <a:highlight>
                  <a:srgbClr val="FFCD00"/>
                </a:highlight>
                <a:latin typeface="경기천년바탕 Bold" panose="02020803020101020101" pitchFamily="18" charset="-127"/>
              </a:rPr>
              <a:t>e</a:t>
            </a:r>
            <a:r>
              <a:rPr lang="en" altLang="ko-KR" dirty="0" smtClean="0">
                <a:highlight>
                  <a:srgbClr val="FFCD00"/>
                </a:highlight>
                <a:latin typeface="경기천년바탕 Bold" panose="02020803020101020101" pitchFamily="18" charset="-127"/>
              </a:rPr>
              <a:t>xecution</a:t>
            </a:r>
            <a:endParaRPr dirty="0">
              <a:highlight>
                <a:srgbClr val="FFCD00"/>
              </a:highlight>
              <a:latin typeface="경기천년바탕 Bold" panose="02020803020101020101" pitchFamily="18" charset="-127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697363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008325" y="1534672"/>
            <a:ext cx="7515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i="1" dirty="0">
                <a:solidFill>
                  <a:srgbClr val="FFCD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en-US" altLang="ko-KR" sz="2000" dirty="0" smtClean="0">
                <a:solidFill>
                  <a:srgbClr val="FFCD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Show timetable</a:t>
            </a: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" b="48107"/>
          <a:stretch/>
        </p:blipFill>
        <p:spPr>
          <a:xfrm>
            <a:off x="389615" y="2566444"/>
            <a:ext cx="8364772" cy="173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1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27;p5"/>
          <p:cNvCxnSpPr/>
          <p:nvPr/>
        </p:nvCxnSpPr>
        <p:spPr>
          <a:xfrm>
            <a:off x="0" y="807893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28;p5"/>
          <p:cNvSpPr/>
          <p:nvPr/>
        </p:nvSpPr>
        <p:spPr>
          <a:xfrm>
            <a:off x="817475" y="604935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31;p5"/>
          <p:cNvCxnSpPr/>
          <p:nvPr/>
        </p:nvCxnSpPr>
        <p:spPr>
          <a:xfrm>
            <a:off x="5265650" y="807893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Google Shape;124;p17"/>
          <p:cNvSpPr txBox="1">
            <a:spLocks noGrp="1"/>
          </p:cNvSpPr>
          <p:nvPr>
            <p:ph type="title" idx="4294967295"/>
          </p:nvPr>
        </p:nvSpPr>
        <p:spPr>
          <a:xfrm>
            <a:off x="1381250" y="600281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altLang="ko-KR" dirty="0" smtClean="0">
                <a:latin typeface="경기천년바탕 Bold" panose="02020803020101020101" pitchFamily="18" charset="-127"/>
              </a:rPr>
              <a:t>Program </a:t>
            </a:r>
            <a:r>
              <a:rPr lang="en" altLang="ko-KR" dirty="0">
                <a:highlight>
                  <a:srgbClr val="FFCD00"/>
                </a:highlight>
                <a:latin typeface="경기천년바탕 Bold" panose="02020803020101020101" pitchFamily="18" charset="-127"/>
              </a:rPr>
              <a:t>e</a:t>
            </a:r>
            <a:r>
              <a:rPr lang="en" altLang="ko-KR" dirty="0" smtClean="0">
                <a:highlight>
                  <a:srgbClr val="FFCD00"/>
                </a:highlight>
                <a:latin typeface="경기천년바탕 Bold" panose="02020803020101020101" pitchFamily="18" charset="-127"/>
              </a:rPr>
              <a:t>xecution</a:t>
            </a:r>
            <a:endParaRPr dirty="0">
              <a:highlight>
                <a:srgbClr val="FFCD00"/>
              </a:highlight>
              <a:latin typeface="경기천년바탕 Bold" panose="02020803020101020101" pitchFamily="18" charset="-127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697363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28005"/>
            <a:ext cx="60960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6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460988" y="1910182"/>
            <a:ext cx="1950091" cy="2890417"/>
          </a:xfrm>
          <a:prstGeom prst="roundRect">
            <a:avLst/>
          </a:prstGeom>
          <a:solidFill>
            <a:srgbClr val="FFF2B9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2581444" y="1910182"/>
            <a:ext cx="1950091" cy="2890417"/>
          </a:xfrm>
          <a:prstGeom prst="roundRect">
            <a:avLst/>
          </a:prstGeom>
          <a:solidFill>
            <a:srgbClr val="FFF2B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4703303" y="1910182"/>
            <a:ext cx="1950091" cy="2890417"/>
          </a:xfrm>
          <a:prstGeom prst="roundRect">
            <a:avLst/>
          </a:prstGeom>
          <a:solidFill>
            <a:srgbClr val="FFF2B9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6825161" y="1910182"/>
            <a:ext cx="1950091" cy="2890417"/>
          </a:xfrm>
          <a:prstGeom prst="roundRect">
            <a:avLst/>
          </a:prstGeom>
          <a:solidFill>
            <a:srgbClr val="FFF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Google Shape;27;p5"/>
          <p:cNvCxnSpPr/>
          <p:nvPr/>
        </p:nvCxnSpPr>
        <p:spPr>
          <a:xfrm>
            <a:off x="0" y="807893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28;p5"/>
          <p:cNvSpPr/>
          <p:nvPr/>
        </p:nvSpPr>
        <p:spPr>
          <a:xfrm>
            <a:off x="817475" y="604935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31;p5"/>
          <p:cNvCxnSpPr/>
          <p:nvPr/>
        </p:nvCxnSpPr>
        <p:spPr>
          <a:xfrm>
            <a:off x="5265650" y="807893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Google Shape;124;p17"/>
          <p:cNvSpPr txBox="1">
            <a:spLocks noGrp="1"/>
          </p:cNvSpPr>
          <p:nvPr>
            <p:ph type="title" idx="4294967295"/>
          </p:nvPr>
        </p:nvSpPr>
        <p:spPr>
          <a:xfrm>
            <a:off x="1381250" y="600281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altLang="ko-KR" dirty="0" smtClean="0">
                <a:latin typeface="경기천년바탕 Bold" panose="02020803020101020101" pitchFamily="18" charset="-127"/>
              </a:rPr>
              <a:t>Code </a:t>
            </a:r>
            <a:r>
              <a:rPr lang="en" altLang="ko-KR" dirty="0" smtClean="0">
                <a:highlight>
                  <a:srgbClr val="FFCD00"/>
                </a:highlight>
                <a:latin typeface="경기천년바탕 Bold" panose="02020803020101020101" pitchFamily="18" charset="-127"/>
              </a:rPr>
              <a:t>outline</a:t>
            </a:r>
            <a:endParaRPr dirty="0">
              <a:highlight>
                <a:srgbClr val="FFCD00"/>
              </a:highlight>
              <a:latin typeface="경기천년바탕 Bold" panose="02020803020101020101" pitchFamily="18" charset="-127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697363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57;p19"/>
          <p:cNvSpPr txBox="1">
            <a:spLocks noGrp="1"/>
          </p:cNvSpPr>
          <p:nvPr>
            <p:ph type="body" idx="1"/>
          </p:nvPr>
        </p:nvSpPr>
        <p:spPr>
          <a:xfrm>
            <a:off x="817475" y="1128768"/>
            <a:ext cx="7601288" cy="6422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 smtClean="0">
                <a:highlight>
                  <a:srgbClr val="FFCD00"/>
                </a:highlight>
              </a:rPr>
              <a:t>Timetable algorithm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52502" y="2338801"/>
            <a:ext cx="15388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atin typeface="나눔스퀘어" panose="020B0600000101010101" pitchFamily="50" charset="-127"/>
              </a:rPr>
              <a:t>R</a:t>
            </a:r>
            <a:r>
              <a:rPr lang="en-US" altLang="ko-KR" sz="1800" b="1" dirty="0" smtClean="0">
                <a:latin typeface="나눔스퀘어" panose="020B0600000101010101" pitchFamily="50" charset="-127"/>
              </a:rPr>
              <a:t>ead &amp; </a:t>
            </a:r>
            <a:r>
              <a:rPr lang="en-US" altLang="ko-KR" sz="1800" b="1" dirty="0">
                <a:latin typeface="나눔스퀘어" panose="020B0600000101010101" pitchFamily="50" charset="-127"/>
              </a:rPr>
              <a:t>save 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course </a:t>
            </a:r>
            <a:r>
              <a:rPr lang="en-US" altLang="ko-KR" sz="1800" b="1" dirty="0">
                <a:latin typeface="나눔스퀘어" panose="020B0600000101010101" pitchFamily="50" charset="-127"/>
              </a:rPr>
              <a:t>data</a:t>
            </a:r>
            <a:r>
              <a:rPr lang="en-US" altLang="ko-KR" sz="1800" dirty="0">
                <a:latin typeface="나눔스퀘어" panose="020B0600000101010101" pitchFamily="50" charset="-127"/>
              </a:rPr>
              <a:t> from a 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file</a:t>
            </a:r>
            <a:endParaRPr lang="en-US" altLang="ko-KR" sz="1800" dirty="0">
              <a:latin typeface="나눔스퀘어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581443" y="2338801"/>
            <a:ext cx="19500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atin typeface="나눔스퀘어" panose="020B0600000101010101" pitchFamily="50" charset="-127"/>
              </a:rPr>
              <a:t>Get 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needed </a:t>
            </a:r>
            <a:r>
              <a:rPr lang="en-US" altLang="ko-KR" sz="1800" b="1" dirty="0" err="1" smtClean="0">
                <a:latin typeface="나눔스퀘어" panose="020B0600000101010101" pitchFamily="50" charset="-127"/>
              </a:rPr>
              <a:t>informations</a:t>
            </a:r>
            <a:r>
              <a:rPr lang="en-US" altLang="ko-KR" sz="1800" b="1" dirty="0" smtClean="0">
                <a:latin typeface="나눔스퀘어" panose="020B0600000101010101" pitchFamily="50" charset="-127"/>
              </a:rPr>
              <a:t> 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from user</a:t>
            </a:r>
            <a:endParaRPr lang="en-US" altLang="ko-KR" sz="1800" dirty="0">
              <a:latin typeface="나눔스퀘어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645795" y="2338801"/>
            <a:ext cx="20651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 smtClean="0">
                <a:latin typeface="나눔스퀘어" panose="020B0600000101010101" pitchFamily="50" charset="-127"/>
              </a:rPr>
              <a:t>Make timetable </a:t>
            </a:r>
            <a:r>
              <a:rPr lang="en-US" altLang="ko-KR" sz="1800" dirty="0">
                <a:latin typeface="나눔스퀘어" panose="020B0600000101010101" pitchFamily="50" charset="-127"/>
              </a:rPr>
              <a:t>with 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information received</a:t>
            </a:r>
            <a:endParaRPr lang="en-US" altLang="ko-KR" sz="1800" dirty="0">
              <a:latin typeface="나눔스퀘어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825160" y="2338801"/>
            <a:ext cx="19500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atin typeface="나눔스퀘어" panose="020B0600000101010101" pitchFamily="50" charset="-127"/>
              </a:rPr>
              <a:t>Show </a:t>
            </a:r>
            <a:r>
              <a:rPr lang="en-US" altLang="ko-KR" sz="1800" b="1" dirty="0" smtClean="0">
                <a:latin typeface="나눔스퀘어" panose="020B0600000101010101" pitchFamily="50" charset="-127"/>
              </a:rPr>
              <a:t>timetable</a:t>
            </a:r>
          </a:p>
          <a:p>
            <a:pPr algn="ctr"/>
            <a:r>
              <a:rPr lang="en-US" altLang="ko-KR" sz="1800" b="1" dirty="0" smtClean="0">
                <a:latin typeface="나눔스퀘어" panose="020B0600000101010101" pitchFamily="50" charset="-127"/>
              </a:rPr>
              <a:t> 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to user </a:t>
            </a:r>
          </a:p>
          <a:p>
            <a:pPr algn="ctr"/>
            <a:r>
              <a:rPr lang="en-US" altLang="ko-KR" sz="1800" dirty="0" smtClean="0">
                <a:latin typeface="나눔스퀘어" panose="020B0600000101010101" pitchFamily="50" charset="-127"/>
              </a:rPr>
              <a:t>using GUI</a:t>
            </a:r>
            <a:endParaRPr lang="en-US" altLang="ko-KR" sz="1800" dirty="0">
              <a:latin typeface="나눔스퀘어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427" y="3584984"/>
            <a:ext cx="774222" cy="77422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817" y="3563378"/>
            <a:ext cx="817435" cy="817435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420" y="3527510"/>
            <a:ext cx="889170" cy="88917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759" y="3574181"/>
            <a:ext cx="795828" cy="795828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2315525" y="3166533"/>
            <a:ext cx="387695" cy="418451"/>
          </a:xfrm>
          <a:prstGeom prst="rightArrow">
            <a:avLst>
              <a:gd name="adj1" fmla="val 50000"/>
              <a:gd name="adj2" fmla="val 52481"/>
            </a:avLst>
          </a:prstGeom>
          <a:solidFill>
            <a:schemeClr val="bg1">
              <a:lumMod val="6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오른쪽 화살표 38"/>
          <p:cNvSpPr/>
          <p:nvPr/>
        </p:nvSpPr>
        <p:spPr>
          <a:xfrm>
            <a:off x="4423570" y="3166533"/>
            <a:ext cx="387695" cy="418451"/>
          </a:xfrm>
          <a:prstGeom prst="rightArrow">
            <a:avLst>
              <a:gd name="adj1" fmla="val 50000"/>
              <a:gd name="adj2" fmla="val 52481"/>
            </a:avLst>
          </a:prstGeom>
          <a:solidFill>
            <a:schemeClr val="bg1">
              <a:lumMod val="6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오른쪽 화살표 39"/>
          <p:cNvSpPr/>
          <p:nvPr/>
        </p:nvSpPr>
        <p:spPr>
          <a:xfrm>
            <a:off x="6550031" y="3166533"/>
            <a:ext cx="387695" cy="418451"/>
          </a:xfrm>
          <a:prstGeom prst="rightArrow">
            <a:avLst>
              <a:gd name="adj1" fmla="val 50000"/>
              <a:gd name="adj2" fmla="val 52481"/>
            </a:avLst>
          </a:prstGeom>
          <a:solidFill>
            <a:schemeClr val="bg1">
              <a:lumMod val="6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55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27;p5"/>
          <p:cNvCxnSpPr/>
          <p:nvPr/>
        </p:nvCxnSpPr>
        <p:spPr>
          <a:xfrm>
            <a:off x="0" y="807893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28;p5"/>
          <p:cNvSpPr/>
          <p:nvPr/>
        </p:nvSpPr>
        <p:spPr>
          <a:xfrm>
            <a:off x="817475" y="604935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31;p5"/>
          <p:cNvCxnSpPr/>
          <p:nvPr/>
        </p:nvCxnSpPr>
        <p:spPr>
          <a:xfrm>
            <a:off x="5265650" y="807893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Google Shape;124;p17"/>
          <p:cNvSpPr txBox="1">
            <a:spLocks noGrp="1"/>
          </p:cNvSpPr>
          <p:nvPr>
            <p:ph type="title" idx="4294967295"/>
          </p:nvPr>
        </p:nvSpPr>
        <p:spPr>
          <a:xfrm>
            <a:off x="1381250" y="600281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altLang="ko-KR" dirty="0" smtClean="0">
                <a:latin typeface="경기천년바탕 Bold" panose="02020803020101020101" pitchFamily="18" charset="-127"/>
              </a:rPr>
              <a:t>Code </a:t>
            </a:r>
            <a:r>
              <a:rPr lang="en" altLang="ko-KR" dirty="0" smtClean="0">
                <a:highlight>
                  <a:srgbClr val="FFCD00"/>
                </a:highlight>
                <a:latin typeface="경기천년바탕 Bold" panose="02020803020101020101" pitchFamily="18" charset="-127"/>
              </a:rPr>
              <a:t>outline</a:t>
            </a:r>
            <a:endParaRPr dirty="0">
              <a:highlight>
                <a:srgbClr val="FFCD00"/>
              </a:highlight>
              <a:latin typeface="경기천년바탕 Bold" panose="02020803020101020101" pitchFamily="18" charset="-127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697363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57;p19"/>
          <p:cNvSpPr txBox="1">
            <a:spLocks noGrp="1"/>
          </p:cNvSpPr>
          <p:nvPr>
            <p:ph type="body" idx="1"/>
          </p:nvPr>
        </p:nvSpPr>
        <p:spPr>
          <a:xfrm>
            <a:off x="460988" y="1113421"/>
            <a:ext cx="3838450" cy="634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 smtClean="0"/>
              <a:t>Actual Code</a:t>
            </a:r>
            <a:endParaRPr lang="en-US" altLang="ko-KR" sz="2000" dirty="0"/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endParaRPr lang="en-US" altLang="ko-KR" sz="2000" dirty="0"/>
          </a:p>
          <a:p>
            <a:pPr marL="0" lvl="0" indent="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lang="en-US" sz="2000" dirty="0" smtClean="0">
              <a:highlight>
                <a:srgbClr val="FFCD00"/>
              </a:highlight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60988" y="1910182"/>
            <a:ext cx="1950091" cy="2890417"/>
          </a:xfrm>
          <a:prstGeom prst="roundRect">
            <a:avLst/>
          </a:prstGeom>
          <a:solidFill>
            <a:srgbClr val="FFF2B9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52502" y="2338801"/>
            <a:ext cx="15388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atin typeface="나눔스퀘어" panose="020B0600000101010101" pitchFamily="50" charset="-127"/>
              </a:rPr>
              <a:t>R</a:t>
            </a:r>
            <a:r>
              <a:rPr lang="en-US" altLang="ko-KR" sz="1800" b="1" dirty="0" smtClean="0">
                <a:latin typeface="나눔스퀘어" panose="020B0600000101010101" pitchFamily="50" charset="-127"/>
              </a:rPr>
              <a:t>ead &amp; </a:t>
            </a:r>
            <a:r>
              <a:rPr lang="en-US" altLang="ko-KR" sz="1800" b="1" dirty="0">
                <a:latin typeface="나눔스퀘어" panose="020B0600000101010101" pitchFamily="50" charset="-127"/>
              </a:rPr>
              <a:t>save 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course </a:t>
            </a:r>
            <a:r>
              <a:rPr lang="en-US" altLang="ko-KR" sz="1800" b="1" dirty="0">
                <a:latin typeface="나눔스퀘어" panose="020B0600000101010101" pitchFamily="50" charset="-127"/>
              </a:rPr>
              <a:t>data</a:t>
            </a:r>
            <a:r>
              <a:rPr lang="en-US" altLang="ko-KR" sz="1800" dirty="0">
                <a:latin typeface="나눔스퀘어" panose="020B0600000101010101" pitchFamily="50" charset="-127"/>
              </a:rPr>
              <a:t> from a 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file</a:t>
            </a:r>
            <a:endParaRPr lang="en-US" altLang="ko-KR" sz="1800" dirty="0">
              <a:latin typeface="나눔스퀘어" panose="020B060000010101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427" y="3584984"/>
            <a:ext cx="774222" cy="7742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5206" y="1825714"/>
            <a:ext cx="6254300" cy="282558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032212" y="3241098"/>
            <a:ext cx="2454876" cy="188433"/>
          </a:xfrm>
          <a:prstGeom prst="rect">
            <a:avLst/>
          </a:prstGeom>
          <a:solidFill>
            <a:srgbClr val="FFE471">
              <a:alpha val="21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중괄호 4"/>
          <p:cNvSpPr/>
          <p:nvPr/>
        </p:nvSpPr>
        <p:spPr>
          <a:xfrm>
            <a:off x="8197794" y="3584984"/>
            <a:ext cx="174929" cy="929675"/>
          </a:xfrm>
          <a:prstGeom prst="rightBrace">
            <a:avLst/>
          </a:prstGeom>
          <a:ln w="28575">
            <a:solidFill>
              <a:srgbClr val="FFC000">
                <a:alpha val="2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811774"/>
              </p:ext>
            </p:extLst>
          </p:nvPr>
        </p:nvGraphicFramePr>
        <p:xfrm>
          <a:off x="4751310" y="158262"/>
          <a:ext cx="4178196" cy="1667452"/>
        </p:xfrm>
        <a:graphic>
          <a:graphicData uri="http://schemas.openxmlformats.org/drawingml/2006/table">
            <a:tbl>
              <a:tblPr>
                <a:tableStyleId>{C098623C-E721-4718-BE6B-1616D3A66325}</a:tableStyleId>
              </a:tblPr>
              <a:tblGrid>
                <a:gridCol w="484533">
                  <a:extLst>
                    <a:ext uri="{9D8B030D-6E8A-4147-A177-3AD203B41FA5}">
                      <a16:colId xmlns:a16="http://schemas.microsoft.com/office/drawing/2014/main" val="3223805828"/>
                    </a:ext>
                  </a:extLst>
                </a:gridCol>
                <a:gridCol w="1161049">
                  <a:extLst>
                    <a:ext uri="{9D8B030D-6E8A-4147-A177-3AD203B41FA5}">
                      <a16:colId xmlns:a16="http://schemas.microsoft.com/office/drawing/2014/main" val="127965291"/>
                    </a:ext>
                  </a:extLst>
                </a:gridCol>
                <a:gridCol w="237695">
                  <a:extLst>
                    <a:ext uri="{9D8B030D-6E8A-4147-A177-3AD203B41FA5}">
                      <a16:colId xmlns:a16="http://schemas.microsoft.com/office/drawing/2014/main" val="105938609"/>
                    </a:ext>
                  </a:extLst>
                </a:gridCol>
                <a:gridCol w="950781">
                  <a:extLst>
                    <a:ext uri="{9D8B030D-6E8A-4147-A177-3AD203B41FA5}">
                      <a16:colId xmlns:a16="http://schemas.microsoft.com/office/drawing/2014/main" val="1482529643"/>
                    </a:ext>
                  </a:extLst>
                </a:gridCol>
                <a:gridCol w="1344138">
                  <a:extLst>
                    <a:ext uri="{9D8B030D-6E8A-4147-A177-3AD203B41FA5}">
                      <a16:colId xmlns:a16="http://schemas.microsoft.com/office/drawing/2014/main" val="2694622940"/>
                    </a:ext>
                  </a:extLst>
                </a:gridCol>
              </a:tblGrid>
              <a:tr h="1952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12612019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367" marR="5367" marT="536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Practical English B2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367" marR="5367" marT="536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367" marR="5367" marT="536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금</a:t>
                      </a:r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2 ,</a:t>
                      </a:r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금</a:t>
                      </a:r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367" marR="5367" marT="536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Wendy Marie Alexander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367" marR="5367" marT="5367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48978"/>
                  </a:ext>
                </a:extLst>
              </a:tr>
              <a:tr h="1952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11388032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367" marR="5367" marT="536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과학기술글쓰기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367" marR="5367" marT="536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367" marR="5367" marT="536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목</a:t>
                      </a:r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5 ,</a:t>
                      </a:r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목</a:t>
                      </a:r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6 ,</a:t>
                      </a:r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목</a:t>
                      </a:r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367" marR="5367" marT="536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김규진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367" marR="5367" marT="5367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0568"/>
                  </a:ext>
                </a:extLst>
              </a:tr>
              <a:tr h="1952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13000025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367" marR="5367" marT="536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창의적 사고와 말하기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367" marR="5367" marT="536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367" marR="5367" marT="536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금</a:t>
                      </a:r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1 ,</a:t>
                      </a:r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금</a:t>
                      </a:r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367" marR="5367" marT="536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장철환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367" marR="5367" marT="5367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7238"/>
                  </a:ext>
                </a:extLst>
              </a:tr>
              <a:tr h="1952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10372002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367" marR="5367" marT="536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로봇공학 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367" marR="5367" marT="536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367" marR="5367" marT="536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목</a:t>
                      </a:r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1 ,</a:t>
                      </a:r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목</a:t>
                      </a:r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2 ,</a:t>
                      </a:r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목</a:t>
                      </a:r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3 ,</a:t>
                      </a:r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목</a:t>
                      </a:r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367" marR="5367" marT="536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정용주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367" marR="5367" marT="5367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363172"/>
                  </a:ext>
                </a:extLst>
              </a:tr>
              <a:tr h="1952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11494003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367" marR="5367" marT="536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소프트웨어구현패턴 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367" marR="5367" marT="536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367" marR="5367" marT="536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</a:t>
                      </a:r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3 ,</a:t>
                      </a:r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</a:t>
                      </a:r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4 ,</a:t>
                      </a:r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금</a:t>
                      </a:r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5 ,</a:t>
                      </a:r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금</a:t>
                      </a:r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367" marR="5367" marT="536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황효석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367" marR="5367" marT="5367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985473"/>
                  </a:ext>
                </a:extLst>
              </a:tr>
              <a:tr h="1952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11329013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367" marR="5367" marT="536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예술과 철학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367" marR="5367" marT="536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367" marR="5367" marT="536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</a:t>
                      </a:r>
                      <a:r>
                        <a:rPr lang="en-US" altLang="ko-KR" sz="7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3 ,</a:t>
                      </a:r>
                      <a:r>
                        <a:rPr lang="ko-KR" altLang="en-US" sz="7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</a:t>
                      </a:r>
                      <a:r>
                        <a:rPr lang="en-US" altLang="ko-KR" sz="7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367" marR="5367" marT="536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한상연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367" marR="5367" marT="5367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1201090"/>
                  </a:ext>
                </a:extLst>
              </a:tr>
              <a:tr h="1952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11366022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367" marR="5367" marT="536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역사와 상상력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367" marR="5367" marT="536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367" marR="5367" marT="536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금</a:t>
                      </a:r>
                      <a:r>
                        <a:rPr lang="en-US" altLang="ko-KR" sz="7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3 ,</a:t>
                      </a:r>
                      <a:r>
                        <a:rPr lang="ko-KR" altLang="en-US" sz="7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금</a:t>
                      </a:r>
                      <a:r>
                        <a:rPr lang="en-US" altLang="ko-KR" sz="7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367" marR="5367" marT="536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안윤아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367" marR="5367" marT="5367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064584"/>
                  </a:ext>
                </a:extLst>
              </a:tr>
              <a:tr h="3005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…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367" marR="5367" marT="536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…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367" marR="5367" marT="536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…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367" marR="5367" marT="536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…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367" marR="5367" marT="536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…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367" marR="5367" marT="5367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736076"/>
                  </a:ext>
                </a:extLst>
              </a:tr>
            </a:tbl>
          </a:graphicData>
        </a:graphic>
      </p:graphicFrame>
      <p:sp>
        <p:nvSpPr>
          <p:cNvPr id="22" name="타원 21"/>
          <p:cNvSpPr/>
          <p:nvPr/>
        </p:nvSpPr>
        <p:spPr>
          <a:xfrm>
            <a:off x="4299438" y="2045892"/>
            <a:ext cx="835270" cy="22184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 flipH="1">
            <a:off x="5157600" y="1848996"/>
            <a:ext cx="482470" cy="253153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99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27;p5"/>
          <p:cNvCxnSpPr/>
          <p:nvPr/>
        </p:nvCxnSpPr>
        <p:spPr>
          <a:xfrm>
            <a:off x="0" y="807893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28;p5"/>
          <p:cNvSpPr/>
          <p:nvPr/>
        </p:nvSpPr>
        <p:spPr>
          <a:xfrm>
            <a:off x="817475" y="604935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31;p5"/>
          <p:cNvCxnSpPr/>
          <p:nvPr/>
        </p:nvCxnSpPr>
        <p:spPr>
          <a:xfrm>
            <a:off x="5265650" y="807893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Google Shape;124;p17"/>
          <p:cNvSpPr txBox="1">
            <a:spLocks noGrp="1"/>
          </p:cNvSpPr>
          <p:nvPr>
            <p:ph type="title" idx="4294967295"/>
          </p:nvPr>
        </p:nvSpPr>
        <p:spPr>
          <a:xfrm>
            <a:off x="1381250" y="600281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altLang="ko-KR" dirty="0" smtClean="0">
                <a:latin typeface="경기천년바탕 Bold" panose="02020803020101020101" pitchFamily="18" charset="-127"/>
              </a:rPr>
              <a:t>Code </a:t>
            </a:r>
            <a:r>
              <a:rPr lang="en" altLang="ko-KR" dirty="0" smtClean="0">
                <a:highlight>
                  <a:srgbClr val="FFCD00"/>
                </a:highlight>
                <a:latin typeface="경기천년바탕 Bold" panose="02020803020101020101" pitchFamily="18" charset="-127"/>
              </a:rPr>
              <a:t>outline</a:t>
            </a:r>
            <a:endParaRPr dirty="0">
              <a:highlight>
                <a:srgbClr val="FFCD00"/>
              </a:highlight>
              <a:latin typeface="경기천년바탕 Bold" panose="02020803020101020101" pitchFamily="18" charset="-127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697363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57;p19"/>
          <p:cNvSpPr txBox="1">
            <a:spLocks noGrp="1"/>
          </p:cNvSpPr>
          <p:nvPr>
            <p:ph type="body" idx="1"/>
          </p:nvPr>
        </p:nvSpPr>
        <p:spPr>
          <a:xfrm>
            <a:off x="460988" y="1113421"/>
            <a:ext cx="9645120" cy="634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 smtClean="0"/>
              <a:t>Actual Code</a:t>
            </a:r>
            <a:endParaRPr lang="en-US" altLang="ko-KR" sz="2000" dirty="0"/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endParaRPr lang="en-US" altLang="ko-KR" sz="2000" dirty="0"/>
          </a:p>
          <a:p>
            <a:pPr marL="0" lvl="0" indent="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lang="en-US" sz="2000" dirty="0" smtClean="0">
              <a:highlight>
                <a:srgbClr val="FFCD00"/>
              </a:highlight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60988" y="1910182"/>
            <a:ext cx="1950091" cy="2890417"/>
          </a:xfrm>
          <a:prstGeom prst="roundRect">
            <a:avLst/>
          </a:prstGeom>
          <a:solidFill>
            <a:srgbClr val="FFF2B9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52502" y="2338801"/>
            <a:ext cx="15388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atin typeface="나눔스퀘어" panose="020B0600000101010101" pitchFamily="50" charset="-127"/>
              </a:rPr>
              <a:t>R</a:t>
            </a:r>
            <a:r>
              <a:rPr lang="en-US" altLang="ko-KR" sz="1800" b="1" dirty="0" smtClean="0">
                <a:latin typeface="나눔스퀘어" panose="020B0600000101010101" pitchFamily="50" charset="-127"/>
              </a:rPr>
              <a:t>ead &amp; </a:t>
            </a:r>
            <a:r>
              <a:rPr lang="en-US" altLang="ko-KR" sz="1800" b="1" dirty="0">
                <a:latin typeface="나눔스퀘어" panose="020B0600000101010101" pitchFamily="50" charset="-127"/>
              </a:rPr>
              <a:t>save 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course </a:t>
            </a:r>
            <a:r>
              <a:rPr lang="en-US" altLang="ko-KR" sz="1800" b="1" dirty="0">
                <a:latin typeface="나눔스퀘어" panose="020B0600000101010101" pitchFamily="50" charset="-127"/>
              </a:rPr>
              <a:t>data</a:t>
            </a:r>
            <a:r>
              <a:rPr lang="en-US" altLang="ko-KR" sz="1800" dirty="0">
                <a:latin typeface="나눔스퀘어" panose="020B0600000101010101" pitchFamily="50" charset="-127"/>
              </a:rPr>
              <a:t> from a 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file</a:t>
            </a:r>
            <a:endParaRPr lang="en-US" altLang="ko-KR" sz="1800" dirty="0">
              <a:latin typeface="나눔스퀘어" panose="020B060000010101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427" y="3584984"/>
            <a:ext cx="774222" cy="7742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5206" y="1825714"/>
            <a:ext cx="6254300" cy="282558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032212" y="3241098"/>
            <a:ext cx="2454876" cy="188433"/>
          </a:xfrm>
          <a:prstGeom prst="rect">
            <a:avLst/>
          </a:prstGeom>
          <a:solidFill>
            <a:srgbClr val="FFE471">
              <a:alpha val="21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중괄호 4"/>
          <p:cNvSpPr/>
          <p:nvPr/>
        </p:nvSpPr>
        <p:spPr>
          <a:xfrm>
            <a:off x="8197794" y="3584984"/>
            <a:ext cx="174929" cy="929675"/>
          </a:xfrm>
          <a:prstGeom prst="rightBrace">
            <a:avLst/>
          </a:prstGeom>
          <a:ln w="28575">
            <a:solidFill>
              <a:srgbClr val="FFC000">
                <a:alpha val="2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638776" y="1748174"/>
            <a:ext cx="6187172" cy="1490334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638776" y="3460349"/>
            <a:ext cx="6187172" cy="1490334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6069" y="689028"/>
            <a:ext cx="4976309" cy="21282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타원 6"/>
          <p:cNvSpPr/>
          <p:nvPr/>
        </p:nvSpPr>
        <p:spPr>
          <a:xfrm>
            <a:off x="3440603" y="3207689"/>
            <a:ext cx="549541" cy="22184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7" idx="7"/>
          </p:cNvCxnSpPr>
          <p:nvPr/>
        </p:nvCxnSpPr>
        <p:spPr>
          <a:xfrm flipV="1">
            <a:off x="3909666" y="2928182"/>
            <a:ext cx="209110" cy="31199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882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27;p5"/>
          <p:cNvCxnSpPr/>
          <p:nvPr/>
        </p:nvCxnSpPr>
        <p:spPr>
          <a:xfrm>
            <a:off x="0" y="807893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28;p5"/>
          <p:cNvSpPr/>
          <p:nvPr/>
        </p:nvSpPr>
        <p:spPr>
          <a:xfrm>
            <a:off x="817475" y="604935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31;p5"/>
          <p:cNvCxnSpPr/>
          <p:nvPr/>
        </p:nvCxnSpPr>
        <p:spPr>
          <a:xfrm>
            <a:off x="5265650" y="807893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Google Shape;124;p17"/>
          <p:cNvSpPr txBox="1">
            <a:spLocks noGrp="1"/>
          </p:cNvSpPr>
          <p:nvPr>
            <p:ph type="title" idx="4294967295"/>
          </p:nvPr>
        </p:nvSpPr>
        <p:spPr>
          <a:xfrm>
            <a:off x="1381250" y="600281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altLang="ko-KR" dirty="0" smtClean="0">
                <a:latin typeface="경기천년바탕 Bold" panose="02020803020101020101" pitchFamily="18" charset="-127"/>
              </a:rPr>
              <a:t>Code </a:t>
            </a:r>
            <a:r>
              <a:rPr lang="en" altLang="ko-KR" dirty="0" smtClean="0">
                <a:highlight>
                  <a:srgbClr val="FFCD00"/>
                </a:highlight>
                <a:latin typeface="경기천년바탕 Bold" panose="02020803020101020101" pitchFamily="18" charset="-127"/>
              </a:rPr>
              <a:t>outline</a:t>
            </a:r>
            <a:endParaRPr dirty="0">
              <a:highlight>
                <a:srgbClr val="FFCD00"/>
              </a:highlight>
              <a:latin typeface="경기천년바탕 Bold" panose="02020803020101020101" pitchFamily="18" charset="-127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697363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57;p19"/>
          <p:cNvSpPr txBox="1">
            <a:spLocks noGrp="1"/>
          </p:cNvSpPr>
          <p:nvPr>
            <p:ph type="body" idx="1"/>
          </p:nvPr>
        </p:nvSpPr>
        <p:spPr>
          <a:xfrm>
            <a:off x="460988" y="1113421"/>
            <a:ext cx="9645120" cy="634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 smtClean="0"/>
              <a:t>Actual Code</a:t>
            </a:r>
            <a:endParaRPr lang="en-US" altLang="ko-KR" sz="2000" dirty="0"/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endParaRPr lang="en-US" altLang="ko-KR" sz="2000" dirty="0"/>
          </a:p>
          <a:p>
            <a:pPr marL="0" lvl="0" indent="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lang="en-US" sz="2000" dirty="0" smtClean="0">
              <a:highlight>
                <a:srgbClr val="FFCD00"/>
              </a:highlight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60989" y="1910182"/>
            <a:ext cx="1950091" cy="2890417"/>
          </a:xfrm>
          <a:prstGeom prst="roundRect">
            <a:avLst/>
          </a:prstGeom>
          <a:solidFill>
            <a:srgbClr val="FFF2B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60988" y="2338801"/>
            <a:ext cx="19500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atin typeface="나눔스퀘어" panose="020B0600000101010101" pitchFamily="50" charset="-127"/>
              </a:rPr>
              <a:t>Get 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needed </a:t>
            </a:r>
            <a:r>
              <a:rPr lang="en-US" altLang="ko-KR" sz="1800" b="1" dirty="0" err="1" smtClean="0">
                <a:latin typeface="나눔스퀘어" panose="020B0600000101010101" pitchFamily="50" charset="-127"/>
              </a:rPr>
              <a:t>informations</a:t>
            </a:r>
            <a:r>
              <a:rPr lang="en-US" altLang="ko-KR" sz="1800" b="1" dirty="0" smtClean="0">
                <a:latin typeface="나눔스퀘어" panose="020B0600000101010101" pitchFamily="50" charset="-127"/>
              </a:rPr>
              <a:t> 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from user</a:t>
            </a:r>
            <a:endParaRPr lang="en-US" altLang="ko-KR" sz="1800" dirty="0">
              <a:latin typeface="나눔스퀘어" panose="020B0600000101010101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62" y="3563378"/>
            <a:ext cx="817435" cy="81743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564" y="2280244"/>
            <a:ext cx="5263764" cy="74260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6829" y="3086000"/>
            <a:ext cx="6294534" cy="727338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2697570" y="2338801"/>
            <a:ext cx="880517" cy="189714"/>
          </a:xfrm>
          <a:prstGeom prst="rect">
            <a:avLst/>
          </a:prstGeom>
          <a:solidFill>
            <a:srgbClr val="FFE471">
              <a:alpha val="21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697570" y="3157725"/>
            <a:ext cx="1333741" cy="173872"/>
          </a:xfrm>
          <a:prstGeom prst="rect">
            <a:avLst/>
          </a:prstGeom>
          <a:solidFill>
            <a:srgbClr val="FFE471">
              <a:alpha val="21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50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27;p5"/>
          <p:cNvCxnSpPr/>
          <p:nvPr/>
        </p:nvCxnSpPr>
        <p:spPr>
          <a:xfrm>
            <a:off x="0" y="807893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28;p5"/>
          <p:cNvSpPr/>
          <p:nvPr/>
        </p:nvSpPr>
        <p:spPr>
          <a:xfrm>
            <a:off x="817475" y="604935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31;p5"/>
          <p:cNvCxnSpPr/>
          <p:nvPr/>
        </p:nvCxnSpPr>
        <p:spPr>
          <a:xfrm>
            <a:off x="5265650" y="807893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Google Shape;124;p17"/>
          <p:cNvSpPr txBox="1">
            <a:spLocks noGrp="1"/>
          </p:cNvSpPr>
          <p:nvPr>
            <p:ph type="title" idx="4294967295"/>
          </p:nvPr>
        </p:nvSpPr>
        <p:spPr>
          <a:xfrm>
            <a:off x="1381250" y="600281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altLang="ko-KR" dirty="0" smtClean="0">
                <a:latin typeface="경기천년바탕 Bold" panose="02020803020101020101" pitchFamily="18" charset="-127"/>
              </a:rPr>
              <a:t>Code </a:t>
            </a:r>
            <a:r>
              <a:rPr lang="en" altLang="ko-KR" dirty="0" smtClean="0">
                <a:highlight>
                  <a:srgbClr val="FFCD00"/>
                </a:highlight>
                <a:latin typeface="경기천년바탕 Bold" panose="02020803020101020101" pitchFamily="18" charset="-127"/>
              </a:rPr>
              <a:t>outline</a:t>
            </a:r>
            <a:endParaRPr dirty="0">
              <a:highlight>
                <a:srgbClr val="FFCD00"/>
              </a:highlight>
              <a:latin typeface="경기천년바탕 Bold" panose="02020803020101020101" pitchFamily="18" charset="-127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697363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57;p19"/>
          <p:cNvSpPr txBox="1">
            <a:spLocks noGrp="1"/>
          </p:cNvSpPr>
          <p:nvPr>
            <p:ph type="body" idx="1"/>
          </p:nvPr>
        </p:nvSpPr>
        <p:spPr>
          <a:xfrm>
            <a:off x="460988" y="1113421"/>
            <a:ext cx="5407075" cy="634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 smtClean="0"/>
              <a:t>Actual Code</a:t>
            </a:r>
            <a:endParaRPr lang="en-US" altLang="ko-KR" sz="2000" dirty="0"/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endParaRPr lang="en-US" altLang="ko-KR" sz="2000" dirty="0"/>
          </a:p>
          <a:p>
            <a:pPr marL="0" lvl="0" indent="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lang="en-US" sz="2000" dirty="0" smtClean="0">
              <a:highlight>
                <a:srgbClr val="FFCD00"/>
              </a:highlight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60989" y="1910182"/>
            <a:ext cx="1950091" cy="2890417"/>
          </a:xfrm>
          <a:prstGeom prst="roundRect">
            <a:avLst/>
          </a:prstGeom>
          <a:solidFill>
            <a:srgbClr val="FFF2B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60988" y="2338801"/>
            <a:ext cx="19500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atin typeface="나눔스퀘어" panose="020B0600000101010101" pitchFamily="50" charset="-127"/>
              </a:rPr>
              <a:t>Get 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needed </a:t>
            </a:r>
            <a:r>
              <a:rPr lang="en-US" altLang="ko-KR" sz="1800" b="1" dirty="0" err="1" smtClean="0">
                <a:latin typeface="나눔스퀘어" panose="020B0600000101010101" pitchFamily="50" charset="-127"/>
              </a:rPr>
              <a:t>informations</a:t>
            </a:r>
            <a:r>
              <a:rPr lang="en-US" altLang="ko-KR" sz="1800" b="1" dirty="0" smtClean="0">
                <a:latin typeface="나눔스퀘어" panose="020B0600000101010101" pitchFamily="50" charset="-127"/>
              </a:rPr>
              <a:t> 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from user</a:t>
            </a:r>
            <a:endParaRPr lang="en-US" altLang="ko-KR" sz="1800" dirty="0">
              <a:latin typeface="나눔스퀘어" panose="020B0600000101010101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62" y="3563378"/>
            <a:ext cx="817435" cy="817435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2517176" y="1177033"/>
            <a:ext cx="4193724" cy="3806551"/>
            <a:chOff x="2501274" y="1424783"/>
            <a:chExt cx="4193724" cy="380655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39832" y="1424783"/>
              <a:ext cx="4055166" cy="235015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01274" y="3774936"/>
              <a:ext cx="4193724" cy="1456398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2655734" y="1177033"/>
            <a:ext cx="1884461" cy="110893"/>
          </a:xfrm>
          <a:prstGeom prst="rect">
            <a:avLst/>
          </a:prstGeom>
          <a:solidFill>
            <a:srgbClr val="FFE471">
              <a:alpha val="21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중괄호 19"/>
          <p:cNvSpPr/>
          <p:nvPr/>
        </p:nvSpPr>
        <p:spPr>
          <a:xfrm>
            <a:off x="7029921" y="3563378"/>
            <a:ext cx="214941" cy="1237221"/>
          </a:xfrm>
          <a:prstGeom prst="rightBrace">
            <a:avLst/>
          </a:prstGeom>
          <a:ln w="28575">
            <a:solidFill>
              <a:srgbClr val="FFC000">
                <a:alpha val="2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89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-6025" y="2114565"/>
            <a:ext cx="1984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3"/>
          <p:cNvSpPr/>
          <p:nvPr/>
        </p:nvSpPr>
        <p:spPr>
          <a:xfrm>
            <a:off x="1117950" y="1831053"/>
            <a:ext cx="567000" cy="567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" name="Google Shape;18;p3"/>
          <p:cNvCxnSpPr/>
          <p:nvPr/>
        </p:nvCxnSpPr>
        <p:spPr>
          <a:xfrm>
            <a:off x="7613700" y="2114553"/>
            <a:ext cx="1536375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6195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Make timetable optimization algorithm!</a:t>
            </a:r>
            <a:endParaRPr dirty="0"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</a:t>
            </a:r>
            <a:r>
              <a:rPr lang="en" dirty="0" smtClean="0"/>
              <a:t>y using algorithms learned in class</a:t>
            </a:r>
            <a:endParaRPr dirty="0"/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1833953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경기천년바탕 Bold" panose="02020803020101020101" pitchFamily="18" charset="-127"/>
              <a:ea typeface="Lora"/>
              <a:cs typeface="Lora"/>
              <a:sym typeface="Lora"/>
            </a:endParaRPr>
          </a:p>
        </p:txBody>
      </p:sp>
      <p:grpSp>
        <p:nvGrpSpPr>
          <p:cNvPr id="6" name="Google Shape;72;p12"/>
          <p:cNvGrpSpPr/>
          <p:nvPr/>
        </p:nvGrpSpPr>
        <p:grpSpPr>
          <a:xfrm>
            <a:off x="1303679" y="1952950"/>
            <a:ext cx="204491" cy="324206"/>
            <a:chOff x="6718575" y="2318625"/>
            <a:chExt cx="256950" cy="407375"/>
          </a:xfrm>
        </p:grpSpPr>
        <p:sp>
          <p:nvSpPr>
            <p:cNvPr id="7" name="Google Shape;73;p1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4;p1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5;p1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6;p1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7;p1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8;p1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9;p1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0;p1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6882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27;p5"/>
          <p:cNvCxnSpPr/>
          <p:nvPr/>
        </p:nvCxnSpPr>
        <p:spPr>
          <a:xfrm>
            <a:off x="0" y="807893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28;p5"/>
          <p:cNvSpPr/>
          <p:nvPr/>
        </p:nvSpPr>
        <p:spPr>
          <a:xfrm>
            <a:off x="817475" y="604935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31;p5"/>
          <p:cNvCxnSpPr/>
          <p:nvPr/>
        </p:nvCxnSpPr>
        <p:spPr>
          <a:xfrm>
            <a:off x="5265650" y="807893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Google Shape;124;p17"/>
          <p:cNvSpPr txBox="1">
            <a:spLocks noGrp="1"/>
          </p:cNvSpPr>
          <p:nvPr>
            <p:ph type="title" idx="4294967295"/>
          </p:nvPr>
        </p:nvSpPr>
        <p:spPr>
          <a:xfrm>
            <a:off x="1381250" y="600281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altLang="ko-KR" dirty="0" smtClean="0">
                <a:latin typeface="경기천년바탕 Bold" panose="02020803020101020101" pitchFamily="18" charset="-127"/>
              </a:rPr>
              <a:t>Code </a:t>
            </a:r>
            <a:r>
              <a:rPr lang="en" altLang="ko-KR" dirty="0" smtClean="0">
                <a:highlight>
                  <a:srgbClr val="FFCD00"/>
                </a:highlight>
                <a:latin typeface="경기천년바탕 Bold" panose="02020803020101020101" pitchFamily="18" charset="-127"/>
              </a:rPr>
              <a:t>outline</a:t>
            </a:r>
            <a:endParaRPr dirty="0">
              <a:highlight>
                <a:srgbClr val="FFCD00"/>
              </a:highlight>
              <a:latin typeface="경기천년바탕 Bold" panose="02020803020101020101" pitchFamily="18" charset="-127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697363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57;p19"/>
          <p:cNvSpPr txBox="1">
            <a:spLocks noGrp="1"/>
          </p:cNvSpPr>
          <p:nvPr>
            <p:ph type="body" idx="1"/>
          </p:nvPr>
        </p:nvSpPr>
        <p:spPr>
          <a:xfrm>
            <a:off x="460988" y="1113421"/>
            <a:ext cx="5407075" cy="634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 smtClean="0"/>
              <a:t>Actual Code</a:t>
            </a:r>
            <a:endParaRPr lang="en-US" altLang="ko-KR" sz="2000" dirty="0"/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endParaRPr lang="en-US" altLang="ko-KR" sz="2000" dirty="0"/>
          </a:p>
          <a:p>
            <a:pPr marL="0" lvl="0" indent="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lang="en-US" sz="2000" dirty="0" smtClean="0">
              <a:highlight>
                <a:srgbClr val="FFCD00"/>
              </a:highlight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60989" y="1910182"/>
            <a:ext cx="1950091" cy="2890417"/>
          </a:xfrm>
          <a:prstGeom prst="roundRect">
            <a:avLst/>
          </a:prstGeom>
          <a:solidFill>
            <a:srgbClr val="FFF2B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60988" y="2338801"/>
            <a:ext cx="19500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atin typeface="나눔스퀘어" panose="020B0600000101010101" pitchFamily="50" charset="-127"/>
              </a:rPr>
              <a:t>Get 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needed </a:t>
            </a:r>
            <a:r>
              <a:rPr lang="en-US" altLang="ko-KR" sz="1800" b="1" dirty="0" err="1" smtClean="0">
                <a:latin typeface="나눔스퀘어" panose="020B0600000101010101" pitchFamily="50" charset="-127"/>
              </a:rPr>
              <a:t>informations</a:t>
            </a:r>
            <a:r>
              <a:rPr lang="en-US" altLang="ko-KR" sz="1800" b="1" dirty="0" smtClean="0">
                <a:latin typeface="나눔스퀘어" panose="020B0600000101010101" pitchFamily="50" charset="-127"/>
              </a:rPr>
              <a:t> 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from user</a:t>
            </a:r>
            <a:endParaRPr lang="en-US" altLang="ko-KR" sz="1800" dirty="0">
              <a:latin typeface="나눔스퀘어" panose="020B0600000101010101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62" y="3563378"/>
            <a:ext cx="817435" cy="817435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2517176" y="1177033"/>
            <a:ext cx="4193724" cy="3806551"/>
            <a:chOff x="2501274" y="1424783"/>
            <a:chExt cx="4193724" cy="380655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39832" y="1424783"/>
              <a:ext cx="4055166" cy="235015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01274" y="3774936"/>
              <a:ext cx="4193724" cy="1456398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2655734" y="1177033"/>
            <a:ext cx="1884461" cy="110893"/>
          </a:xfrm>
          <a:prstGeom prst="rect">
            <a:avLst/>
          </a:prstGeom>
          <a:solidFill>
            <a:srgbClr val="FFE471">
              <a:alpha val="21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2549638" y="1042250"/>
            <a:ext cx="6356008" cy="3941334"/>
            <a:chOff x="2549638" y="1042250"/>
            <a:chExt cx="6356008" cy="3941334"/>
          </a:xfrm>
        </p:grpSpPr>
        <p:sp>
          <p:nvSpPr>
            <p:cNvPr id="7" name="직사각형 6"/>
            <p:cNvSpPr/>
            <p:nvPr/>
          </p:nvSpPr>
          <p:spPr>
            <a:xfrm>
              <a:off x="2549638" y="1042250"/>
              <a:ext cx="6356008" cy="3941334"/>
            </a:xfrm>
            <a:prstGeom prst="rect">
              <a:avLst/>
            </a:prstGeom>
            <a:solidFill>
              <a:schemeClr val="bg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63772" y="1850760"/>
              <a:ext cx="5608581" cy="1947750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>
            <a:off x="3689405" y="2647784"/>
            <a:ext cx="4874150" cy="763326"/>
          </a:xfrm>
          <a:prstGeom prst="rect">
            <a:avLst/>
          </a:prstGeom>
          <a:noFill/>
          <a:ln>
            <a:solidFill>
              <a:srgbClr val="FF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689405" y="3246229"/>
            <a:ext cx="1192696" cy="148979"/>
          </a:xfrm>
          <a:prstGeom prst="rect">
            <a:avLst/>
          </a:prstGeom>
          <a:solidFill>
            <a:srgbClr val="FFCD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2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3624239" y="2111016"/>
            <a:ext cx="4331144" cy="263011"/>
          </a:xfrm>
          <a:prstGeom prst="rect">
            <a:avLst/>
          </a:prstGeom>
          <a:solidFill>
            <a:schemeClr val="tx1">
              <a:lumMod val="50000"/>
              <a:lumOff val="50000"/>
              <a:alpha val="23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Google Shape;27;p5"/>
          <p:cNvCxnSpPr/>
          <p:nvPr/>
        </p:nvCxnSpPr>
        <p:spPr>
          <a:xfrm>
            <a:off x="0" y="807893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28;p5"/>
          <p:cNvSpPr/>
          <p:nvPr/>
        </p:nvSpPr>
        <p:spPr>
          <a:xfrm>
            <a:off x="817475" y="604935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31;p5"/>
          <p:cNvCxnSpPr/>
          <p:nvPr/>
        </p:nvCxnSpPr>
        <p:spPr>
          <a:xfrm>
            <a:off x="5265650" y="807893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Google Shape;124;p17"/>
          <p:cNvSpPr txBox="1">
            <a:spLocks noGrp="1"/>
          </p:cNvSpPr>
          <p:nvPr>
            <p:ph type="title" idx="4294967295"/>
          </p:nvPr>
        </p:nvSpPr>
        <p:spPr>
          <a:xfrm>
            <a:off x="1381250" y="600281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altLang="ko-KR" dirty="0" smtClean="0">
                <a:latin typeface="경기천년바탕 Bold" panose="02020803020101020101" pitchFamily="18" charset="-127"/>
              </a:rPr>
              <a:t>Code </a:t>
            </a:r>
            <a:r>
              <a:rPr lang="en" altLang="ko-KR" dirty="0" smtClean="0">
                <a:highlight>
                  <a:srgbClr val="FFCD00"/>
                </a:highlight>
                <a:latin typeface="경기천년바탕 Bold" panose="02020803020101020101" pitchFamily="18" charset="-127"/>
              </a:rPr>
              <a:t>outline</a:t>
            </a:r>
            <a:endParaRPr dirty="0">
              <a:highlight>
                <a:srgbClr val="FFCD00"/>
              </a:highlight>
              <a:latin typeface="경기천년바탕 Bold" panose="02020803020101020101" pitchFamily="18" charset="-127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697363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모서리가 둥근 직사각형 24"/>
          <p:cNvSpPr/>
          <p:nvPr/>
        </p:nvSpPr>
        <p:spPr>
          <a:xfrm>
            <a:off x="478741" y="1910182"/>
            <a:ext cx="1950091" cy="2890417"/>
          </a:xfrm>
          <a:prstGeom prst="roundRect">
            <a:avLst/>
          </a:prstGeom>
          <a:solidFill>
            <a:srgbClr val="FFF2B9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21233" y="2338801"/>
            <a:ext cx="20651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 smtClean="0">
                <a:latin typeface="나눔스퀘어" panose="020B0600000101010101" pitchFamily="50" charset="-127"/>
              </a:rPr>
              <a:t>Make timetable </a:t>
            </a:r>
            <a:r>
              <a:rPr lang="en-US" altLang="ko-KR" sz="1800" dirty="0">
                <a:latin typeface="나눔스퀘어" panose="020B0600000101010101" pitchFamily="50" charset="-127"/>
              </a:rPr>
              <a:t>with 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information received</a:t>
            </a:r>
            <a:endParaRPr lang="en-US" altLang="ko-KR" sz="1800" dirty="0">
              <a:latin typeface="나눔스퀘어" panose="020B0600000101010101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58" y="3527510"/>
            <a:ext cx="889170" cy="889170"/>
          </a:xfrm>
          <a:prstGeom prst="rect">
            <a:avLst/>
          </a:prstGeom>
        </p:spPr>
      </p:pic>
      <p:sp>
        <p:nvSpPr>
          <p:cNvPr id="10" name="자유형 9"/>
          <p:cNvSpPr/>
          <p:nvPr/>
        </p:nvSpPr>
        <p:spPr>
          <a:xfrm rot="2022437">
            <a:off x="286068" y="1775635"/>
            <a:ext cx="566446" cy="595572"/>
          </a:xfrm>
          <a:custGeom>
            <a:avLst/>
            <a:gdLst>
              <a:gd name="connsiteX0" fmla="*/ 1528774 w 2236440"/>
              <a:gd name="connsiteY0" fmla="*/ 278296 h 2243911"/>
              <a:gd name="connsiteX1" fmla="*/ 1441309 w 2236440"/>
              <a:gd name="connsiteY1" fmla="*/ 357809 h 2243911"/>
              <a:gd name="connsiteX2" fmla="*/ 1433358 w 2236440"/>
              <a:gd name="connsiteY2" fmla="*/ 381663 h 2243911"/>
              <a:gd name="connsiteX3" fmla="*/ 1306137 w 2236440"/>
              <a:gd name="connsiteY3" fmla="*/ 492981 h 2243911"/>
              <a:gd name="connsiteX4" fmla="*/ 1242527 w 2236440"/>
              <a:gd name="connsiteY4" fmla="*/ 556592 h 2243911"/>
              <a:gd name="connsiteX5" fmla="*/ 1123257 w 2236440"/>
              <a:gd name="connsiteY5" fmla="*/ 652007 h 2243911"/>
              <a:gd name="connsiteX6" fmla="*/ 1027841 w 2236440"/>
              <a:gd name="connsiteY6" fmla="*/ 739472 h 2243911"/>
              <a:gd name="connsiteX7" fmla="*/ 908572 w 2236440"/>
              <a:gd name="connsiteY7" fmla="*/ 826936 h 2243911"/>
              <a:gd name="connsiteX8" fmla="*/ 837010 w 2236440"/>
              <a:gd name="connsiteY8" fmla="*/ 906449 h 2243911"/>
              <a:gd name="connsiteX9" fmla="*/ 558714 w 2236440"/>
              <a:gd name="connsiteY9" fmla="*/ 1144988 h 2243911"/>
              <a:gd name="connsiteX10" fmla="*/ 463299 w 2236440"/>
              <a:gd name="connsiteY10" fmla="*/ 1224501 h 2243911"/>
              <a:gd name="connsiteX11" fmla="*/ 264516 w 2236440"/>
              <a:gd name="connsiteY11" fmla="*/ 1399430 h 2243911"/>
              <a:gd name="connsiteX12" fmla="*/ 185003 w 2236440"/>
              <a:gd name="connsiteY12" fmla="*/ 1486894 h 2243911"/>
              <a:gd name="connsiteX13" fmla="*/ 73685 w 2236440"/>
              <a:gd name="connsiteY13" fmla="*/ 1598212 h 2243911"/>
              <a:gd name="connsiteX14" fmla="*/ 57782 w 2236440"/>
              <a:gd name="connsiteY14" fmla="*/ 1622066 h 2243911"/>
              <a:gd name="connsiteX15" fmla="*/ 33928 w 2236440"/>
              <a:gd name="connsiteY15" fmla="*/ 1653872 h 2243911"/>
              <a:gd name="connsiteX16" fmla="*/ 18026 w 2236440"/>
              <a:gd name="connsiteY16" fmla="*/ 1685677 h 2243911"/>
              <a:gd name="connsiteX17" fmla="*/ 2123 w 2236440"/>
              <a:gd name="connsiteY17" fmla="*/ 1709531 h 2243911"/>
              <a:gd name="connsiteX18" fmla="*/ 49831 w 2236440"/>
              <a:gd name="connsiteY18" fmla="*/ 1701579 h 2243911"/>
              <a:gd name="connsiteX19" fmla="*/ 177052 w 2236440"/>
              <a:gd name="connsiteY19" fmla="*/ 1661823 h 2243911"/>
              <a:gd name="connsiteX20" fmla="*/ 272468 w 2236440"/>
              <a:gd name="connsiteY20" fmla="*/ 1630018 h 2243911"/>
              <a:gd name="connsiteX21" fmla="*/ 447396 w 2236440"/>
              <a:gd name="connsiteY21" fmla="*/ 1598212 h 2243911"/>
              <a:gd name="connsiteX22" fmla="*/ 582568 w 2236440"/>
              <a:gd name="connsiteY22" fmla="*/ 1566407 h 2243911"/>
              <a:gd name="connsiteX23" fmla="*/ 709789 w 2236440"/>
              <a:gd name="connsiteY23" fmla="*/ 1542553 h 2243911"/>
              <a:gd name="connsiteX24" fmla="*/ 964231 w 2236440"/>
              <a:gd name="connsiteY24" fmla="*/ 1486894 h 2243911"/>
              <a:gd name="connsiteX25" fmla="*/ 1568530 w 2236440"/>
              <a:gd name="connsiteY25" fmla="*/ 1391479 h 2243911"/>
              <a:gd name="connsiteX26" fmla="*/ 1926339 w 2236440"/>
              <a:gd name="connsiteY26" fmla="*/ 1319917 h 2243911"/>
              <a:gd name="connsiteX27" fmla="*/ 2045608 w 2236440"/>
              <a:gd name="connsiteY27" fmla="*/ 1311966 h 2243911"/>
              <a:gd name="connsiteX28" fmla="*/ 2196683 w 2236440"/>
              <a:gd name="connsiteY28" fmla="*/ 1288112 h 2243911"/>
              <a:gd name="connsiteX29" fmla="*/ 2236440 w 2236440"/>
              <a:gd name="connsiteY29" fmla="*/ 1280160 h 2243911"/>
              <a:gd name="connsiteX30" fmla="*/ 2204634 w 2236440"/>
              <a:gd name="connsiteY30" fmla="*/ 1264258 h 2243911"/>
              <a:gd name="connsiteX31" fmla="*/ 2093316 w 2236440"/>
              <a:gd name="connsiteY31" fmla="*/ 1216550 h 2243911"/>
              <a:gd name="connsiteX32" fmla="*/ 2013803 w 2236440"/>
              <a:gd name="connsiteY32" fmla="*/ 1176793 h 2243911"/>
              <a:gd name="connsiteX33" fmla="*/ 1791167 w 2236440"/>
              <a:gd name="connsiteY33" fmla="*/ 1097280 h 2243911"/>
              <a:gd name="connsiteX34" fmla="*/ 1679848 w 2236440"/>
              <a:gd name="connsiteY34" fmla="*/ 1057524 h 2243911"/>
              <a:gd name="connsiteX35" fmla="*/ 1481066 w 2236440"/>
              <a:gd name="connsiteY35" fmla="*/ 985962 h 2243911"/>
              <a:gd name="connsiteX36" fmla="*/ 821108 w 2236440"/>
              <a:gd name="connsiteY36" fmla="*/ 771277 h 2243911"/>
              <a:gd name="connsiteX37" fmla="*/ 622325 w 2236440"/>
              <a:gd name="connsiteY37" fmla="*/ 699715 h 2243911"/>
              <a:gd name="connsiteX38" fmla="*/ 328127 w 2236440"/>
              <a:gd name="connsiteY38" fmla="*/ 548640 h 2243911"/>
              <a:gd name="connsiteX39" fmla="*/ 240662 w 2236440"/>
              <a:gd name="connsiteY39" fmla="*/ 477079 h 2243911"/>
              <a:gd name="connsiteX40" fmla="*/ 177052 w 2236440"/>
              <a:gd name="connsiteY40" fmla="*/ 437322 h 2243911"/>
              <a:gd name="connsiteX41" fmla="*/ 272468 w 2236440"/>
              <a:gd name="connsiteY41" fmla="*/ 731520 h 2243911"/>
              <a:gd name="connsiteX42" fmla="*/ 407640 w 2236440"/>
              <a:gd name="connsiteY42" fmla="*/ 1009816 h 2243911"/>
              <a:gd name="connsiteX43" fmla="*/ 606422 w 2236440"/>
              <a:gd name="connsiteY43" fmla="*/ 1311966 h 2243911"/>
              <a:gd name="connsiteX44" fmla="*/ 741594 w 2236440"/>
              <a:gd name="connsiteY44" fmla="*/ 1526651 h 2243911"/>
              <a:gd name="connsiteX45" fmla="*/ 829059 w 2236440"/>
              <a:gd name="connsiteY45" fmla="*/ 1661823 h 2243911"/>
              <a:gd name="connsiteX46" fmla="*/ 972182 w 2236440"/>
              <a:gd name="connsiteY46" fmla="*/ 1844703 h 2243911"/>
              <a:gd name="connsiteX47" fmla="*/ 1035793 w 2236440"/>
              <a:gd name="connsiteY47" fmla="*/ 1948070 h 2243911"/>
              <a:gd name="connsiteX48" fmla="*/ 1075549 w 2236440"/>
              <a:gd name="connsiteY48" fmla="*/ 2003729 h 2243911"/>
              <a:gd name="connsiteX49" fmla="*/ 1107354 w 2236440"/>
              <a:gd name="connsiteY49" fmla="*/ 2059388 h 2243911"/>
              <a:gd name="connsiteX50" fmla="*/ 1139160 w 2236440"/>
              <a:gd name="connsiteY50" fmla="*/ 2099145 h 2243911"/>
              <a:gd name="connsiteX51" fmla="*/ 1194819 w 2236440"/>
              <a:gd name="connsiteY51" fmla="*/ 2186609 h 2243911"/>
              <a:gd name="connsiteX52" fmla="*/ 1202770 w 2236440"/>
              <a:gd name="connsiteY52" fmla="*/ 2218414 h 2243911"/>
              <a:gd name="connsiteX53" fmla="*/ 1218673 w 2236440"/>
              <a:gd name="connsiteY53" fmla="*/ 2242268 h 2243911"/>
              <a:gd name="connsiteX54" fmla="*/ 1234575 w 2236440"/>
              <a:gd name="connsiteY54" fmla="*/ 2170706 h 2243911"/>
              <a:gd name="connsiteX55" fmla="*/ 1266381 w 2236440"/>
              <a:gd name="connsiteY55" fmla="*/ 1733385 h 2243911"/>
              <a:gd name="connsiteX56" fmla="*/ 1337942 w 2236440"/>
              <a:gd name="connsiteY56" fmla="*/ 1439186 h 2243911"/>
              <a:gd name="connsiteX57" fmla="*/ 1409504 w 2236440"/>
              <a:gd name="connsiteY57" fmla="*/ 1200647 h 2243911"/>
              <a:gd name="connsiteX58" fmla="*/ 1496968 w 2236440"/>
              <a:gd name="connsiteY58" fmla="*/ 787179 h 2243911"/>
              <a:gd name="connsiteX59" fmla="*/ 1520822 w 2236440"/>
              <a:gd name="connsiteY59" fmla="*/ 691764 h 2243911"/>
              <a:gd name="connsiteX60" fmla="*/ 1616238 w 2236440"/>
              <a:gd name="connsiteY60" fmla="*/ 182880 h 2243911"/>
              <a:gd name="connsiteX61" fmla="*/ 1671897 w 2236440"/>
              <a:gd name="connsiteY61" fmla="*/ 31806 h 2243911"/>
              <a:gd name="connsiteX62" fmla="*/ 1679848 w 2236440"/>
              <a:gd name="connsiteY62" fmla="*/ 0 h 2243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236440" h="2243911">
                <a:moveTo>
                  <a:pt x="1528774" y="278296"/>
                </a:moveTo>
                <a:cubicBezTo>
                  <a:pt x="1499619" y="304800"/>
                  <a:pt x="1468034" y="328857"/>
                  <a:pt x="1441309" y="357809"/>
                </a:cubicBezTo>
                <a:cubicBezTo>
                  <a:pt x="1435624" y="363968"/>
                  <a:pt x="1439285" y="375736"/>
                  <a:pt x="1433358" y="381663"/>
                </a:cubicBezTo>
                <a:cubicBezTo>
                  <a:pt x="1393513" y="421508"/>
                  <a:pt x="1345981" y="453136"/>
                  <a:pt x="1306137" y="492981"/>
                </a:cubicBezTo>
                <a:cubicBezTo>
                  <a:pt x="1284934" y="514185"/>
                  <a:pt x="1265155" y="536916"/>
                  <a:pt x="1242527" y="556592"/>
                </a:cubicBezTo>
                <a:cubicBezTo>
                  <a:pt x="1204108" y="590000"/>
                  <a:pt x="1162014" y="618992"/>
                  <a:pt x="1123257" y="652007"/>
                </a:cubicBezTo>
                <a:cubicBezTo>
                  <a:pt x="1090412" y="679986"/>
                  <a:pt x="1061289" y="712218"/>
                  <a:pt x="1027841" y="739472"/>
                </a:cubicBezTo>
                <a:cubicBezTo>
                  <a:pt x="989621" y="770614"/>
                  <a:pt x="945675" y="794471"/>
                  <a:pt x="908572" y="826936"/>
                </a:cubicBezTo>
                <a:cubicBezTo>
                  <a:pt x="881737" y="850417"/>
                  <a:pt x="863395" y="882463"/>
                  <a:pt x="837010" y="906449"/>
                </a:cubicBezTo>
                <a:cubicBezTo>
                  <a:pt x="746605" y="988635"/>
                  <a:pt x="651758" y="1065801"/>
                  <a:pt x="558714" y="1144988"/>
                </a:cubicBezTo>
                <a:cubicBezTo>
                  <a:pt x="527186" y="1171821"/>
                  <a:pt x="494379" y="1197150"/>
                  <a:pt x="463299" y="1224501"/>
                </a:cubicBezTo>
                <a:cubicBezTo>
                  <a:pt x="397038" y="1282811"/>
                  <a:pt x="323889" y="1334120"/>
                  <a:pt x="264516" y="1399430"/>
                </a:cubicBezTo>
                <a:cubicBezTo>
                  <a:pt x="238012" y="1428585"/>
                  <a:pt x="212864" y="1459033"/>
                  <a:pt x="185003" y="1486894"/>
                </a:cubicBezTo>
                <a:cubicBezTo>
                  <a:pt x="71406" y="1600491"/>
                  <a:pt x="214831" y="1428837"/>
                  <a:pt x="73685" y="1598212"/>
                </a:cubicBezTo>
                <a:cubicBezTo>
                  <a:pt x="67567" y="1605553"/>
                  <a:pt x="63337" y="1614290"/>
                  <a:pt x="57782" y="1622066"/>
                </a:cubicBezTo>
                <a:cubicBezTo>
                  <a:pt x="50079" y="1632850"/>
                  <a:pt x="40952" y="1642634"/>
                  <a:pt x="33928" y="1653872"/>
                </a:cubicBezTo>
                <a:cubicBezTo>
                  <a:pt x="27646" y="1663923"/>
                  <a:pt x="23907" y="1675386"/>
                  <a:pt x="18026" y="1685677"/>
                </a:cubicBezTo>
                <a:cubicBezTo>
                  <a:pt x="13285" y="1693974"/>
                  <a:pt x="-6425" y="1705257"/>
                  <a:pt x="2123" y="1709531"/>
                </a:cubicBezTo>
                <a:cubicBezTo>
                  <a:pt x="16543" y="1716741"/>
                  <a:pt x="33928" y="1704230"/>
                  <a:pt x="49831" y="1701579"/>
                </a:cubicBezTo>
                <a:cubicBezTo>
                  <a:pt x="106985" y="1663478"/>
                  <a:pt x="50027" y="1697390"/>
                  <a:pt x="177052" y="1661823"/>
                </a:cubicBezTo>
                <a:cubicBezTo>
                  <a:pt x="209336" y="1652783"/>
                  <a:pt x="239833" y="1637697"/>
                  <a:pt x="272468" y="1630018"/>
                </a:cubicBezTo>
                <a:cubicBezTo>
                  <a:pt x="330158" y="1616444"/>
                  <a:pt x="389340" y="1610121"/>
                  <a:pt x="447396" y="1598212"/>
                </a:cubicBezTo>
                <a:cubicBezTo>
                  <a:pt x="492740" y="1588911"/>
                  <a:pt x="537288" y="1576012"/>
                  <a:pt x="582568" y="1566407"/>
                </a:cubicBezTo>
                <a:cubicBezTo>
                  <a:pt x="624775" y="1557454"/>
                  <a:pt x="667550" y="1551353"/>
                  <a:pt x="709789" y="1542553"/>
                </a:cubicBezTo>
                <a:cubicBezTo>
                  <a:pt x="794784" y="1524846"/>
                  <a:pt x="878725" y="1501937"/>
                  <a:pt x="964231" y="1486894"/>
                </a:cubicBezTo>
                <a:cubicBezTo>
                  <a:pt x="1165075" y="1451561"/>
                  <a:pt x="1369824" y="1437334"/>
                  <a:pt x="1568530" y="1391479"/>
                </a:cubicBezTo>
                <a:cubicBezTo>
                  <a:pt x="1715898" y="1357471"/>
                  <a:pt x="1784013" y="1336661"/>
                  <a:pt x="1926339" y="1319917"/>
                </a:cubicBezTo>
                <a:cubicBezTo>
                  <a:pt x="1965911" y="1315262"/>
                  <a:pt x="2005852" y="1314616"/>
                  <a:pt x="2045608" y="1311966"/>
                </a:cubicBezTo>
                <a:cubicBezTo>
                  <a:pt x="2113860" y="1302215"/>
                  <a:pt x="2116033" y="1302344"/>
                  <a:pt x="2196683" y="1288112"/>
                </a:cubicBezTo>
                <a:cubicBezTo>
                  <a:pt x="2209992" y="1285763"/>
                  <a:pt x="2223188" y="1282811"/>
                  <a:pt x="2236440" y="1280160"/>
                </a:cubicBezTo>
                <a:cubicBezTo>
                  <a:pt x="2225838" y="1274859"/>
                  <a:pt x="2215466" y="1269072"/>
                  <a:pt x="2204634" y="1264258"/>
                </a:cubicBezTo>
                <a:cubicBezTo>
                  <a:pt x="2089695" y="1213174"/>
                  <a:pt x="2271098" y="1300763"/>
                  <a:pt x="2093316" y="1216550"/>
                </a:cubicBezTo>
                <a:cubicBezTo>
                  <a:pt x="2066536" y="1203865"/>
                  <a:pt x="2041366" y="1187673"/>
                  <a:pt x="2013803" y="1176793"/>
                </a:cubicBezTo>
                <a:cubicBezTo>
                  <a:pt x="1940504" y="1147859"/>
                  <a:pt x="1865379" y="1123784"/>
                  <a:pt x="1791167" y="1097280"/>
                </a:cubicBezTo>
                <a:lnTo>
                  <a:pt x="1679848" y="1057524"/>
                </a:lnTo>
                <a:cubicBezTo>
                  <a:pt x="1613566" y="1033730"/>
                  <a:pt x="1548221" y="1007169"/>
                  <a:pt x="1481066" y="985962"/>
                </a:cubicBezTo>
                <a:cubicBezTo>
                  <a:pt x="1291132" y="925983"/>
                  <a:pt x="1002840" y="836701"/>
                  <a:pt x="821108" y="771277"/>
                </a:cubicBezTo>
                <a:cubicBezTo>
                  <a:pt x="754847" y="747423"/>
                  <a:pt x="687712" y="725870"/>
                  <a:pt x="622325" y="699715"/>
                </a:cubicBezTo>
                <a:cubicBezTo>
                  <a:pt x="563421" y="676153"/>
                  <a:pt x="359061" y="573949"/>
                  <a:pt x="328127" y="548640"/>
                </a:cubicBezTo>
                <a:cubicBezTo>
                  <a:pt x="298972" y="524786"/>
                  <a:pt x="272963" y="496460"/>
                  <a:pt x="240662" y="477079"/>
                </a:cubicBezTo>
                <a:cubicBezTo>
                  <a:pt x="192712" y="448308"/>
                  <a:pt x="213765" y="461798"/>
                  <a:pt x="177052" y="437322"/>
                </a:cubicBezTo>
                <a:cubicBezTo>
                  <a:pt x="190642" y="481975"/>
                  <a:pt x="244386" y="668974"/>
                  <a:pt x="272468" y="731520"/>
                </a:cubicBezTo>
                <a:cubicBezTo>
                  <a:pt x="314709" y="825601"/>
                  <a:pt x="356210" y="920426"/>
                  <a:pt x="407640" y="1009816"/>
                </a:cubicBezTo>
                <a:cubicBezTo>
                  <a:pt x="467762" y="1114313"/>
                  <a:pt x="540993" y="1210707"/>
                  <a:pt x="606422" y="1311966"/>
                </a:cubicBezTo>
                <a:cubicBezTo>
                  <a:pt x="652317" y="1382994"/>
                  <a:pt x="696193" y="1455307"/>
                  <a:pt x="741594" y="1526651"/>
                </a:cubicBezTo>
                <a:cubicBezTo>
                  <a:pt x="770407" y="1571928"/>
                  <a:pt x="795983" y="1619560"/>
                  <a:pt x="829059" y="1661823"/>
                </a:cubicBezTo>
                <a:cubicBezTo>
                  <a:pt x="876767" y="1722783"/>
                  <a:pt x="931612" y="1778777"/>
                  <a:pt x="972182" y="1844703"/>
                </a:cubicBezTo>
                <a:cubicBezTo>
                  <a:pt x="993386" y="1879159"/>
                  <a:pt x="1013744" y="1914149"/>
                  <a:pt x="1035793" y="1948070"/>
                </a:cubicBezTo>
                <a:cubicBezTo>
                  <a:pt x="1048219" y="1967186"/>
                  <a:pt x="1063220" y="1984550"/>
                  <a:pt x="1075549" y="2003729"/>
                </a:cubicBezTo>
                <a:cubicBezTo>
                  <a:pt x="1087104" y="2021704"/>
                  <a:pt x="1095501" y="2041608"/>
                  <a:pt x="1107354" y="2059388"/>
                </a:cubicBezTo>
                <a:cubicBezTo>
                  <a:pt x="1116768" y="2073509"/>
                  <a:pt x="1130265" y="2084691"/>
                  <a:pt x="1139160" y="2099145"/>
                </a:cubicBezTo>
                <a:cubicBezTo>
                  <a:pt x="1198095" y="2194914"/>
                  <a:pt x="1143718" y="2135508"/>
                  <a:pt x="1194819" y="2186609"/>
                </a:cubicBezTo>
                <a:cubicBezTo>
                  <a:pt x="1197469" y="2197211"/>
                  <a:pt x="1198465" y="2208370"/>
                  <a:pt x="1202770" y="2218414"/>
                </a:cubicBezTo>
                <a:cubicBezTo>
                  <a:pt x="1206534" y="2227198"/>
                  <a:pt x="1213372" y="2250219"/>
                  <a:pt x="1218673" y="2242268"/>
                </a:cubicBezTo>
                <a:cubicBezTo>
                  <a:pt x="1232227" y="2221936"/>
                  <a:pt x="1229274" y="2194560"/>
                  <a:pt x="1234575" y="2170706"/>
                </a:cubicBezTo>
                <a:cubicBezTo>
                  <a:pt x="1243555" y="1977630"/>
                  <a:pt x="1234101" y="1890176"/>
                  <a:pt x="1266381" y="1733385"/>
                </a:cubicBezTo>
                <a:cubicBezTo>
                  <a:pt x="1285065" y="1642634"/>
                  <a:pt x="1311504" y="1530702"/>
                  <a:pt x="1337942" y="1439186"/>
                </a:cubicBezTo>
                <a:cubicBezTo>
                  <a:pt x="1360982" y="1359433"/>
                  <a:pt x="1392324" y="1281864"/>
                  <a:pt x="1409504" y="1200647"/>
                </a:cubicBezTo>
                <a:cubicBezTo>
                  <a:pt x="1438659" y="1062824"/>
                  <a:pt x="1462801" y="923845"/>
                  <a:pt x="1496968" y="787179"/>
                </a:cubicBezTo>
                <a:cubicBezTo>
                  <a:pt x="1504919" y="755374"/>
                  <a:pt x="1514910" y="724010"/>
                  <a:pt x="1520822" y="691764"/>
                </a:cubicBezTo>
                <a:cubicBezTo>
                  <a:pt x="1559383" y="481431"/>
                  <a:pt x="1564077" y="362546"/>
                  <a:pt x="1616238" y="182880"/>
                </a:cubicBezTo>
                <a:cubicBezTo>
                  <a:pt x="1646357" y="79136"/>
                  <a:pt x="1641038" y="93522"/>
                  <a:pt x="1671897" y="31806"/>
                </a:cubicBezTo>
                <a:lnTo>
                  <a:pt x="1679848" y="0"/>
                </a:lnTo>
              </a:path>
            </a:pathLst>
          </a:custGeom>
          <a:noFill/>
          <a:ln w="28575">
            <a:solidFill>
              <a:srgbClr val="FF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590641"/>
              </p:ext>
            </p:extLst>
          </p:nvPr>
        </p:nvGraphicFramePr>
        <p:xfrm>
          <a:off x="3619766" y="1035881"/>
          <a:ext cx="4331144" cy="3920658"/>
        </p:xfrm>
        <a:graphic>
          <a:graphicData uri="http://schemas.openxmlformats.org/drawingml/2006/table">
            <a:tbl>
              <a:tblPr firstRow="1" bandRow="1">
                <a:tableStyleId>{C098623C-E721-4718-BE6B-1616D3A66325}</a:tableStyleId>
              </a:tblPr>
              <a:tblGrid>
                <a:gridCol w="707411">
                  <a:extLst>
                    <a:ext uri="{9D8B030D-6E8A-4147-A177-3AD203B41FA5}">
                      <a16:colId xmlns:a16="http://schemas.microsoft.com/office/drawing/2014/main" val="1960226095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701192750"/>
                    </a:ext>
                  </a:extLst>
                </a:gridCol>
                <a:gridCol w="414867">
                  <a:extLst>
                    <a:ext uri="{9D8B030D-6E8A-4147-A177-3AD203B41FA5}">
                      <a16:colId xmlns:a16="http://schemas.microsoft.com/office/drawing/2014/main" val="1662708348"/>
                    </a:ext>
                  </a:extLst>
                </a:gridCol>
                <a:gridCol w="1109133">
                  <a:extLst>
                    <a:ext uri="{9D8B030D-6E8A-4147-A177-3AD203B41FA5}">
                      <a16:colId xmlns:a16="http://schemas.microsoft.com/office/drawing/2014/main" val="57895369"/>
                    </a:ext>
                  </a:extLst>
                </a:gridCol>
                <a:gridCol w="651933">
                  <a:extLst>
                    <a:ext uri="{9D8B030D-6E8A-4147-A177-3AD203B41FA5}">
                      <a16:colId xmlns:a16="http://schemas.microsoft.com/office/drawing/2014/main" val="4180659676"/>
                    </a:ext>
                  </a:extLst>
                </a:gridCol>
              </a:tblGrid>
              <a:tr h="2781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i="0" dirty="0" err="1" smtClean="0"/>
                        <a:t>학수번호</a:t>
                      </a:r>
                      <a:endParaRPr lang="ko-KR" altLang="en-US" sz="9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i="0" dirty="0" smtClean="0"/>
                        <a:t>과목명</a:t>
                      </a:r>
                      <a:endParaRPr lang="ko-KR" altLang="en-US" sz="9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i="0" dirty="0" smtClean="0"/>
                        <a:t>학점</a:t>
                      </a:r>
                      <a:endParaRPr lang="ko-KR" altLang="en-US" sz="9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i="0" dirty="0" smtClean="0"/>
                        <a:t>강의 시간</a:t>
                      </a:r>
                      <a:endParaRPr lang="ko-KR" altLang="en-US" sz="9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i="0" dirty="0" smtClean="0"/>
                        <a:t>담당교수</a:t>
                      </a:r>
                      <a:endParaRPr lang="ko-KR" altLang="en-US" sz="900" b="1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7808697"/>
                  </a:ext>
                </a:extLst>
              </a:tr>
              <a:tr h="267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>
                          <a:latin typeface="+mn-lt"/>
                        </a:rPr>
                        <a:t>12612076</a:t>
                      </a:r>
                      <a:endParaRPr lang="ko-KR" altLang="en-US" sz="90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/>
                        <a:t>Practical</a:t>
                      </a:r>
                      <a:r>
                        <a:rPr lang="en-US" altLang="ko-KR" sz="900" i="0" baseline="0" dirty="0" smtClean="0"/>
                        <a:t> English B2</a:t>
                      </a:r>
                      <a:endParaRPr lang="ko-KR" altLang="en-US" sz="9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/>
                        <a:t>1</a:t>
                      </a:r>
                      <a:endParaRPr lang="ko-KR" altLang="en-US" sz="9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smtClean="0"/>
                        <a:t>금</a:t>
                      </a:r>
                      <a:r>
                        <a:rPr lang="en-US" altLang="ko-KR" sz="900" i="0" smtClean="0"/>
                        <a:t>7,</a:t>
                      </a:r>
                      <a:r>
                        <a:rPr lang="en-US" altLang="ko-KR" sz="900" i="0" baseline="0" smtClean="0"/>
                        <a:t> </a:t>
                      </a:r>
                      <a:r>
                        <a:rPr lang="ko-KR" altLang="en-US" sz="900" i="0" baseline="0" smtClean="0"/>
                        <a:t>금</a:t>
                      </a:r>
                      <a:r>
                        <a:rPr lang="en-US" altLang="ko-KR" sz="900" i="0" baseline="0" smtClean="0"/>
                        <a:t>8</a:t>
                      </a:r>
                      <a:endParaRPr lang="ko-KR" altLang="en-US" sz="9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err="1" smtClean="0"/>
                        <a:t>Kerson</a:t>
                      </a:r>
                      <a:endParaRPr lang="ko-KR" altLang="en-US" sz="9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369276"/>
                  </a:ext>
                </a:extLst>
              </a:tr>
              <a:tr h="267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>
                          <a:latin typeface="+mn-lt"/>
                        </a:rPr>
                        <a:t>05198011</a:t>
                      </a:r>
                      <a:endParaRPr lang="ko-KR" altLang="en-US" sz="90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smtClean="0"/>
                        <a:t>인간 심리의 이해</a:t>
                      </a:r>
                      <a:endParaRPr lang="ko-KR" altLang="en-US" sz="9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/>
                        <a:t>2</a:t>
                      </a:r>
                      <a:endParaRPr lang="ko-KR" altLang="en-US" sz="9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smtClean="0"/>
                        <a:t>수</a:t>
                      </a:r>
                      <a:r>
                        <a:rPr lang="en-US" altLang="ko-KR" sz="900" i="0" smtClean="0"/>
                        <a:t>1, </a:t>
                      </a:r>
                      <a:r>
                        <a:rPr lang="ko-KR" altLang="en-US" sz="900" i="0" smtClean="0"/>
                        <a:t>수</a:t>
                      </a:r>
                      <a:r>
                        <a:rPr lang="en-US" altLang="ko-KR" sz="900" i="0" smtClean="0"/>
                        <a:t>2</a:t>
                      </a:r>
                      <a:endParaRPr lang="ko-KR" altLang="en-US" sz="9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smtClean="0"/>
                        <a:t>이수연</a:t>
                      </a:r>
                      <a:endParaRPr lang="ko-KR" altLang="en-US" sz="9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1087950"/>
                  </a:ext>
                </a:extLst>
              </a:tr>
              <a:tr h="267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09968005</a:t>
                      </a:r>
                      <a:endParaRPr lang="ko-KR" altLang="en-US" sz="90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smtClean="0"/>
                        <a:t>알고리즘</a:t>
                      </a:r>
                      <a:endParaRPr lang="ko-KR" altLang="en-US" sz="9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smtClean="0"/>
                        <a:t>3</a:t>
                      </a:r>
                      <a:endParaRPr lang="ko-KR" altLang="en-US" sz="9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smtClean="0"/>
                        <a:t>수</a:t>
                      </a:r>
                      <a:r>
                        <a:rPr lang="en-US" altLang="ko-KR" sz="900" i="0" dirty="0" smtClean="0"/>
                        <a:t>5,</a:t>
                      </a:r>
                      <a:r>
                        <a:rPr lang="ko-KR" altLang="en-US" sz="900" i="0" dirty="0" smtClean="0"/>
                        <a:t>수</a:t>
                      </a:r>
                      <a:r>
                        <a:rPr lang="en-US" altLang="ko-KR" sz="900" i="0" dirty="0" smtClean="0"/>
                        <a:t>6, </a:t>
                      </a:r>
                      <a:r>
                        <a:rPr lang="ko-KR" altLang="en-US" sz="900" i="0" dirty="0" smtClean="0"/>
                        <a:t>금</a:t>
                      </a:r>
                      <a:r>
                        <a:rPr lang="en-US" altLang="ko-KR" sz="900" i="0" dirty="0" smtClean="0"/>
                        <a:t>2, </a:t>
                      </a:r>
                      <a:r>
                        <a:rPr lang="ko-KR" altLang="en-US" sz="900" i="0" dirty="0" smtClean="0"/>
                        <a:t>금</a:t>
                      </a:r>
                      <a:r>
                        <a:rPr lang="en-US" altLang="ko-KR" sz="900" i="0" dirty="0" smtClean="0"/>
                        <a:t>3</a:t>
                      </a:r>
                      <a:endParaRPr lang="ko-KR" altLang="en-US" sz="9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err="1" smtClean="0"/>
                        <a:t>황효석</a:t>
                      </a:r>
                      <a:endParaRPr lang="ko-KR" altLang="en-US" sz="9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8720003"/>
                  </a:ext>
                </a:extLst>
              </a:tr>
              <a:tr h="267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09970005</a:t>
                      </a:r>
                      <a:endParaRPr lang="ko-KR" altLang="en-US" sz="90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smtClean="0"/>
                        <a:t>컴퓨터네트워크 및 실습</a:t>
                      </a:r>
                      <a:endParaRPr lang="ko-KR" altLang="en-US" sz="9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/>
                        <a:t>3</a:t>
                      </a:r>
                      <a:endParaRPr lang="ko-KR" altLang="en-US" sz="9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화</a:t>
                      </a:r>
                      <a:r>
                        <a:rPr lang="en-US" altLang="ko-KR" sz="9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2 ,</a:t>
                      </a:r>
                      <a:r>
                        <a:rPr lang="ko-KR" altLang="en-US" sz="9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화</a:t>
                      </a:r>
                      <a:r>
                        <a:rPr lang="en-US" altLang="ko-KR" sz="9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3 ,</a:t>
                      </a:r>
                      <a:r>
                        <a:rPr lang="ko-KR" altLang="en-US" sz="9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목</a:t>
                      </a:r>
                      <a:r>
                        <a:rPr lang="en-US" altLang="ko-KR" sz="9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5 ,</a:t>
                      </a:r>
                      <a:r>
                        <a:rPr lang="ko-KR" altLang="en-US" sz="9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목</a:t>
                      </a:r>
                      <a:r>
                        <a:rPr lang="en-US" altLang="ko-KR" sz="9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lang="ko-KR" altLang="en-US" sz="9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smtClean="0"/>
                        <a:t>이주형</a:t>
                      </a:r>
                      <a:endParaRPr lang="ko-KR" altLang="en-US" sz="9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349294"/>
                  </a:ext>
                </a:extLst>
              </a:tr>
              <a:tr h="267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스퀘어" panose="020B0600000101010101" pitchFamily="50" charset="-127"/>
                        </a:rPr>
                        <a:t>12612028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Practical English B2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목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5 ,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목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Brandon Magnuson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34999491"/>
                  </a:ext>
                </a:extLst>
              </a:tr>
              <a:tr h="267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09969003</a:t>
                      </a:r>
                      <a:endParaRPr lang="ko-KR" altLang="en-US" sz="90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smtClean="0"/>
                        <a:t>데이터베이스 및 실습</a:t>
                      </a:r>
                      <a:endParaRPr lang="ko-KR" altLang="en-US" sz="9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/>
                        <a:t>3</a:t>
                      </a:r>
                      <a:endParaRPr lang="ko-KR" altLang="en-US" sz="9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월</a:t>
                      </a:r>
                      <a:r>
                        <a:rPr lang="en-US" altLang="ko-KR" sz="9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5 ,</a:t>
                      </a:r>
                      <a:r>
                        <a:rPr lang="ko-KR" altLang="en-US" sz="9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월</a:t>
                      </a:r>
                      <a:r>
                        <a:rPr lang="en-US" altLang="ko-KR" sz="9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6 ,</a:t>
                      </a:r>
                      <a:r>
                        <a:rPr lang="ko-KR" altLang="en-US" sz="9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화</a:t>
                      </a:r>
                      <a:r>
                        <a:rPr lang="en-US" altLang="ko-KR" sz="9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7 ,</a:t>
                      </a:r>
                      <a:r>
                        <a:rPr lang="ko-KR" altLang="en-US" sz="9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화</a:t>
                      </a:r>
                      <a:r>
                        <a:rPr lang="en-US" altLang="ko-KR" sz="9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lang="ko-KR" altLang="en-US" sz="9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err="1" smtClean="0"/>
                        <a:t>최아영</a:t>
                      </a:r>
                      <a:endParaRPr lang="ko-KR" altLang="en-US" sz="9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1983899"/>
                  </a:ext>
                </a:extLst>
              </a:tr>
              <a:tr h="267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>
                          <a:latin typeface="+mn-lt"/>
                        </a:rPr>
                        <a:t>11365007</a:t>
                      </a:r>
                      <a:endParaRPr lang="ko-KR" altLang="en-US" sz="90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smtClean="0"/>
                        <a:t>창의적 고전읽기</a:t>
                      </a:r>
                      <a:endParaRPr lang="ko-KR" altLang="en-US" sz="9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/>
                        <a:t>2</a:t>
                      </a:r>
                      <a:endParaRPr lang="ko-KR" altLang="en-US" sz="9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smtClean="0"/>
                        <a:t>목</a:t>
                      </a:r>
                      <a:r>
                        <a:rPr lang="en-US" altLang="ko-KR" sz="900" i="0" dirty="0" smtClean="0"/>
                        <a:t>1, </a:t>
                      </a:r>
                      <a:r>
                        <a:rPr lang="ko-KR" altLang="en-US" sz="900" i="0" dirty="0" smtClean="0"/>
                        <a:t>목</a:t>
                      </a:r>
                      <a:r>
                        <a:rPr lang="en-US" altLang="ko-KR" sz="900" i="0" dirty="0" smtClean="0"/>
                        <a:t>2</a:t>
                      </a:r>
                      <a:endParaRPr lang="ko-KR" altLang="en-US" sz="9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smtClean="0"/>
                        <a:t>김경화</a:t>
                      </a:r>
                      <a:endParaRPr lang="ko-KR" altLang="en-US" sz="9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396140"/>
                  </a:ext>
                </a:extLst>
              </a:tr>
              <a:tr h="267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05189001</a:t>
                      </a:r>
                      <a:endParaRPr lang="ko-KR" altLang="en-US" sz="90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smtClean="0"/>
                        <a:t>문학의</a:t>
                      </a:r>
                      <a:r>
                        <a:rPr lang="en-US" altLang="ko-KR" sz="900" i="0" dirty="0" smtClean="0"/>
                        <a:t> </a:t>
                      </a:r>
                      <a:r>
                        <a:rPr lang="ko-KR" altLang="en-US" sz="900" i="0" smtClean="0"/>
                        <a:t>이해 </a:t>
                      </a:r>
                      <a:endParaRPr lang="ko-KR" altLang="en-US" sz="9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/>
                        <a:t>2</a:t>
                      </a:r>
                      <a:endParaRPr lang="ko-KR" altLang="en-US" sz="9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smtClean="0"/>
                        <a:t>화</a:t>
                      </a:r>
                      <a:r>
                        <a:rPr lang="en-US" altLang="ko-KR" sz="900" i="0" dirty="0" smtClean="0"/>
                        <a:t>5,</a:t>
                      </a:r>
                      <a:r>
                        <a:rPr lang="en-US" altLang="ko-KR" sz="900" i="0" baseline="0" dirty="0" smtClean="0"/>
                        <a:t> </a:t>
                      </a:r>
                      <a:r>
                        <a:rPr lang="ko-KR" altLang="en-US" sz="900" i="0" baseline="0" smtClean="0"/>
                        <a:t>화</a:t>
                      </a:r>
                      <a:r>
                        <a:rPr lang="en-US" altLang="ko-KR" sz="900" i="0" baseline="0" smtClean="0"/>
                        <a:t>6</a:t>
                      </a:r>
                      <a:endParaRPr lang="ko-KR" altLang="en-US" sz="9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smtClean="0"/>
                        <a:t>박혜경</a:t>
                      </a:r>
                      <a:endParaRPr lang="ko-KR" altLang="en-US" sz="9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7917156"/>
                  </a:ext>
                </a:extLst>
              </a:tr>
              <a:tr h="267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스퀘어" panose="020B0600000101010101" pitchFamily="50" charset="-127"/>
                        </a:rPr>
                        <a:t>11393033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생명과 나눔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5 ,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김혜정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8596513"/>
                  </a:ext>
                </a:extLst>
              </a:tr>
              <a:tr h="2679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나눔스퀘어" panose="020B0600000101010101" pitchFamily="50" charset="-127"/>
                        </a:rPr>
                        <a:t>11366008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역사와 상상력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1 ,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이하나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73423181"/>
                  </a:ext>
                </a:extLst>
              </a:tr>
              <a:tr h="267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>
                          <a:latin typeface="+mn-lt"/>
                        </a:rPr>
                        <a:t>05310026</a:t>
                      </a:r>
                      <a:endParaRPr lang="ko-KR" altLang="en-US" sz="90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smtClean="0"/>
                        <a:t>일본어</a:t>
                      </a:r>
                      <a:r>
                        <a:rPr lang="en-US" altLang="ko-KR" sz="900" i="0" smtClean="0"/>
                        <a:t>1</a:t>
                      </a:r>
                      <a:endParaRPr lang="ko-KR" altLang="en-US" sz="9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/>
                        <a:t>2</a:t>
                      </a:r>
                      <a:endParaRPr lang="ko-KR" altLang="en-US" sz="9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smtClean="0"/>
                        <a:t>월</a:t>
                      </a:r>
                      <a:r>
                        <a:rPr lang="en-US" altLang="ko-KR" sz="900" i="0" smtClean="0"/>
                        <a:t>7, </a:t>
                      </a:r>
                      <a:r>
                        <a:rPr lang="ko-KR" altLang="en-US" sz="900" i="0" smtClean="0"/>
                        <a:t>월</a:t>
                      </a:r>
                      <a:r>
                        <a:rPr lang="en-US" altLang="ko-KR" sz="900" i="0" smtClean="0"/>
                        <a:t>8</a:t>
                      </a:r>
                      <a:endParaRPr lang="ko-KR" altLang="en-US" sz="9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err="1" smtClean="0"/>
                        <a:t>유창석</a:t>
                      </a:r>
                      <a:endParaRPr lang="ko-KR" altLang="en-US" sz="9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1949612"/>
                  </a:ext>
                </a:extLst>
              </a:tr>
              <a:tr h="267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/>
                        <a:t>09968002</a:t>
                      </a:r>
                      <a:endParaRPr lang="ko-KR" altLang="en-US" sz="9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smtClean="0"/>
                        <a:t>알고리즘</a:t>
                      </a:r>
                      <a:endParaRPr lang="ko-KR" altLang="en-US" sz="9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/>
                        <a:t>3</a:t>
                      </a:r>
                      <a:endParaRPr lang="ko-KR" altLang="en-US" sz="9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smtClean="0"/>
                        <a:t>화</a:t>
                      </a:r>
                      <a:r>
                        <a:rPr lang="en-US" altLang="ko-KR" sz="900" i="0" dirty="0" smtClean="0"/>
                        <a:t>5, </a:t>
                      </a:r>
                      <a:r>
                        <a:rPr lang="ko-KR" altLang="en-US" sz="900" i="0" dirty="0" smtClean="0"/>
                        <a:t>화</a:t>
                      </a:r>
                      <a:r>
                        <a:rPr lang="en-US" altLang="ko-KR" sz="900" i="0" dirty="0" smtClean="0"/>
                        <a:t>6, </a:t>
                      </a:r>
                      <a:r>
                        <a:rPr lang="ko-KR" altLang="en-US" sz="900" i="0" dirty="0" smtClean="0"/>
                        <a:t>목</a:t>
                      </a:r>
                      <a:r>
                        <a:rPr lang="en-US" altLang="ko-KR" sz="900" i="0" dirty="0" smtClean="0"/>
                        <a:t>5, </a:t>
                      </a:r>
                      <a:r>
                        <a:rPr lang="ko-KR" altLang="en-US" sz="900" i="0" dirty="0" smtClean="0"/>
                        <a:t>목</a:t>
                      </a:r>
                      <a:r>
                        <a:rPr lang="en-US" altLang="ko-KR" sz="900" i="0" dirty="0" smtClean="0"/>
                        <a:t>6</a:t>
                      </a:r>
                      <a:endParaRPr lang="ko-KR" altLang="en-US" sz="9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err="1" smtClean="0"/>
                        <a:t>정옥란</a:t>
                      </a:r>
                      <a:endParaRPr lang="ko-KR" altLang="en-US" sz="9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8083994"/>
                  </a:ext>
                </a:extLst>
              </a:tr>
              <a:tr h="41298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i="0" dirty="0" smtClean="0">
                          <a:latin typeface="+mn-lt"/>
                          <a:ea typeface="맑은 고딕" panose="020B0503020000020004" pitchFamily="50" charset="-127"/>
                        </a:rPr>
                        <a:t>〮〮〮</a:t>
                      </a:r>
                      <a:endParaRPr lang="ko-KR" altLang="en-US" sz="900" i="0" dirty="0" smtClean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〮〮〮</a:t>
                      </a:r>
                      <a:endParaRPr lang="ko-KR" altLang="en-US" sz="9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i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〮〮〮</a:t>
                      </a:r>
                      <a:endParaRPr lang="ko-KR" altLang="en-US" sz="900" i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i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〮〮〮</a:t>
                      </a:r>
                      <a:endParaRPr lang="ko-KR" altLang="en-US" sz="900" i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i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〮〮〮</a:t>
                      </a:r>
                      <a:endParaRPr lang="ko-KR" altLang="en-US" sz="900" i="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4060963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624239" y="1850760"/>
            <a:ext cx="4331144" cy="263011"/>
          </a:xfrm>
          <a:prstGeom prst="rect">
            <a:avLst/>
          </a:prstGeom>
          <a:solidFill>
            <a:schemeClr val="tx1">
              <a:lumMod val="50000"/>
              <a:lumOff val="50000"/>
              <a:alpha val="23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3624239" y="2659534"/>
            <a:ext cx="4331144" cy="263011"/>
          </a:xfrm>
          <a:prstGeom prst="rect">
            <a:avLst/>
          </a:prstGeom>
          <a:solidFill>
            <a:schemeClr val="tx1">
              <a:lumMod val="50000"/>
              <a:lumOff val="50000"/>
              <a:alpha val="23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3624239" y="4285174"/>
            <a:ext cx="4331144" cy="263011"/>
          </a:xfrm>
          <a:prstGeom prst="rect">
            <a:avLst/>
          </a:prstGeom>
          <a:solidFill>
            <a:schemeClr val="tx1">
              <a:lumMod val="50000"/>
              <a:lumOff val="50000"/>
              <a:alpha val="23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624239" y="3472354"/>
            <a:ext cx="4331144" cy="263011"/>
          </a:xfrm>
          <a:prstGeom prst="rect">
            <a:avLst/>
          </a:prstGeom>
          <a:solidFill>
            <a:schemeClr val="tx1">
              <a:lumMod val="50000"/>
              <a:lumOff val="50000"/>
              <a:alpha val="23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624239" y="3735365"/>
            <a:ext cx="4331144" cy="263011"/>
          </a:xfrm>
          <a:prstGeom prst="rect">
            <a:avLst/>
          </a:prstGeom>
          <a:solidFill>
            <a:schemeClr val="tx1">
              <a:lumMod val="50000"/>
              <a:lumOff val="50000"/>
              <a:alpha val="23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3624239" y="2387070"/>
            <a:ext cx="4331144" cy="263011"/>
          </a:xfrm>
          <a:prstGeom prst="rect">
            <a:avLst/>
          </a:prstGeom>
          <a:solidFill>
            <a:schemeClr val="tx1">
              <a:lumMod val="50000"/>
              <a:lumOff val="50000"/>
              <a:alpha val="23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78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" grpId="0" animBg="1"/>
      <p:bldP spid="35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541054"/>
              </p:ext>
            </p:extLst>
          </p:nvPr>
        </p:nvGraphicFramePr>
        <p:xfrm>
          <a:off x="3634553" y="2168259"/>
          <a:ext cx="4331144" cy="2030928"/>
        </p:xfrm>
        <a:graphic>
          <a:graphicData uri="http://schemas.openxmlformats.org/drawingml/2006/table">
            <a:tbl>
              <a:tblPr firstRow="1" bandRow="1">
                <a:tableStyleId>{C098623C-E721-4718-BE6B-1616D3A66325}</a:tableStyleId>
              </a:tblPr>
              <a:tblGrid>
                <a:gridCol w="707411">
                  <a:extLst>
                    <a:ext uri="{9D8B030D-6E8A-4147-A177-3AD203B41FA5}">
                      <a16:colId xmlns:a16="http://schemas.microsoft.com/office/drawing/2014/main" val="1960226095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701192750"/>
                    </a:ext>
                  </a:extLst>
                </a:gridCol>
                <a:gridCol w="414867">
                  <a:extLst>
                    <a:ext uri="{9D8B030D-6E8A-4147-A177-3AD203B41FA5}">
                      <a16:colId xmlns:a16="http://schemas.microsoft.com/office/drawing/2014/main" val="1662708348"/>
                    </a:ext>
                  </a:extLst>
                </a:gridCol>
                <a:gridCol w="1109133">
                  <a:extLst>
                    <a:ext uri="{9D8B030D-6E8A-4147-A177-3AD203B41FA5}">
                      <a16:colId xmlns:a16="http://schemas.microsoft.com/office/drawing/2014/main" val="57895369"/>
                    </a:ext>
                  </a:extLst>
                </a:gridCol>
                <a:gridCol w="651933">
                  <a:extLst>
                    <a:ext uri="{9D8B030D-6E8A-4147-A177-3AD203B41FA5}">
                      <a16:colId xmlns:a16="http://schemas.microsoft.com/office/drawing/2014/main" val="4180659676"/>
                    </a:ext>
                  </a:extLst>
                </a:gridCol>
              </a:tblGrid>
              <a:tr h="2781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i="0" dirty="0" err="1" smtClean="0"/>
                        <a:t>학수번호</a:t>
                      </a:r>
                      <a:endParaRPr lang="ko-KR" altLang="en-US" sz="9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i="0" dirty="0" smtClean="0"/>
                        <a:t>과목명</a:t>
                      </a:r>
                      <a:endParaRPr lang="ko-KR" altLang="en-US" sz="9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i="0" dirty="0" smtClean="0"/>
                        <a:t>학점</a:t>
                      </a:r>
                      <a:endParaRPr lang="ko-KR" altLang="en-US" sz="9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i="0" dirty="0" smtClean="0"/>
                        <a:t>강의 시간</a:t>
                      </a:r>
                      <a:endParaRPr lang="ko-KR" altLang="en-US" sz="9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i="0" dirty="0" smtClean="0"/>
                        <a:t>담당교수</a:t>
                      </a:r>
                      <a:endParaRPr lang="ko-KR" altLang="en-US" sz="900" b="1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7808697"/>
                  </a:ext>
                </a:extLst>
              </a:tr>
              <a:tr h="267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>
                          <a:latin typeface="+mn-lt"/>
                        </a:rPr>
                        <a:t>12612076</a:t>
                      </a:r>
                      <a:endParaRPr lang="ko-KR" altLang="en-US" sz="90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/>
                        <a:t>Practical</a:t>
                      </a:r>
                      <a:r>
                        <a:rPr lang="en-US" altLang="ko-KR" sz="900" i="0" baseline="0" dirty="0" smtClean="0"/>
                        <a:t> English B2</a:t>
                      </a:r>
                      <a:endParaRPr lang="ko-KR" altLang="en-US" sz="9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/>
                        <a:t>1</a:t>
                      </a:r>
                      <a:endParaRPr lang="ko-KR" altLang="en-US" sz="9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smtClean="0"/>
                        <a:t>금</a:t>
                      </a:r>
                      <a:r>
                        <a:rPr lang="en-US" altLang="ko-KR" sz="900" i="0" smtClean="0"/>
                        <a:t>7,</a:t>
                      </a:r>
                      <a:r>
                        <a:rPr lang="en-US" altLang="ko-KR" sz="900" i="0" baseline="0" smtClean="0"/>
                        <a:t> </a:t>
                      </a:r>
                      <a:r>
                        <a:rPr lang="ko-KR" altLang="en-US" sz="900" i="0" baseline="0" smtClean="0"/>
                        <a:t>금</a:t>
                      </a:r>
                      <a:r>
                        <a:rPr lang="en-US" altLang="ko-KR" sz="900" i="0" baseline="0" smtClean="0"/>
                        <a:t>8</a:t>
                      </a:r>
                      <a:endParaRPr lang="ko-KR" altLang="en-US" sz="9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err="1" smtClean="0"/>
                        <a:t>Kerson</a:t>
                      </a:r>
                      <a:endParaRPr lang="ko-KR" altLang="en-US" sz="9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369276"/>
                  </a:ext>
                </a:extLst>
              </a:tr>
              <a:tr h="267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>
                          <a:latin typeface="+mn-lt"/>
                        </a:rPr>
                        <a:t>05198011</a:t>
                      </a:r>
                      <a:endParaRPr lang="ko-KR" altLang="en-US" sz="90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smtClean="0"/>
                        <a:t>인간 심리의 이해</a:t>
                      </a:r>
                      <a:endParaRPr lang="ko-KR" altLang="en-US" sz="9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/>
                        <a:t>2</a:t>
                      </a:r>
                      <a:endParaRPr lang="ko-KR" altLang="en-US" sz="9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smtClean="0"/>
                        <a:t>수</a:t>
                      </a:r>
                      <a:r>
                        <a:rPr lang="en-US" altLang="ko-KR" sz="900" i="0" smtClean="0"/>
                        <a:t>1, </a:t>
                      </a:r>
                      <a:r>
                        <a:rPr lang="ko-KR" altLang="en-US" sz="900" i="0" smtClean="0"/>
                        <a:t>수</a:t>
                      </a:r>
                      <a:r>
                        <a:rPr lang="en-US" altLang="ko-KR" sz="900" i="0" smtClean="0"/>
                        <a:t>2</a:t>
                      </a:r>
                      <a:endParaRPr lang="ko-KR" altLang="en-US" sz="9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smtClean="0"/>
                        <a:t>이수연</a:t>
                      </a:r>
                      <a:endParaRPr lang="ko-KR" altLang="en-US" sz="9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1087950"/>
                  </a:ext>
                </a:extLst>
              </a:tr>
              <a:tr h="267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>
                          <a:latin typeface="+mn-lt"/>
                        </a:rPr>
                        <a:t>11365007</a:t>
                      </a:r>
                      <a:endParaRPr lang="ko-KR" altLang="en-US" sz="90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smtClean="0"/>
                        <a:t>창의적 고전읽기</a:t>
                      </a:r>
                      <a:endParaRPr lang="ko-KR" altLang="en-US" sz="9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/>
                        <a:t>2</a:t>
                      </a:r>
                      <a:endParaRPr lang="ko-KR" altLang="en-US" sz="9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smtClean="0"/>
                        <a:t>목</a:t>
                      </a:r>
                      <a:r>
                        <a:rPr lang="en-US" altLang="ko-KR" sz="900" i="0" dirty="0" smtClean="0"/>
                        <a:t>1, </a:t>
                      </a:r>
                      <a:r>
                        <a:rPr lang="ko-KR" altLang="en-US" sz="900" i="0" dirty="0" smtClean="0"/>
                        <a:t>목</a:t>
                      </a:r>
                      <a:r>
                        <a:rPr lang="en-US" altLang="ko-KR" sz="900" i="0" dirty="0" smtClean="0"/>
                        <a:t>2</a:t>
                      </a:r>
                      <a:endParaRPr lang="ko-KR" altLang="en-US" sz="9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smtClean="0"/>
                        <a:t>김경화</a:t>
                      </a:r>
                      <a:endParaRPr lang="ko-KR" altLang="en-US" sz="9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396140"/>
                  </a:ext>
                </a:extLst>
              </a:tr>
              <a:tr h="267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05189001</a:t>
                      </a:r>
                      <a:endParaRPr lang="ko-KR" altLang="en-US" sz="90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smtClean="0"/>
                        <a:t>문학의</a:t>
                      </a:r>
                      <a:r>
                        <a:rPr lang="en-US" altLang="ko-KR" sz="900" i="0" dirty="0" smtClean="0"/>
                        <a:t> </a:t>
                      </a:r>
                      <a:r>
                        <a:rPr lang="ko-KR" altLang="en-US" sz="900" i="0" smtClean="0"/>
                        <a:t>이해 </a:t>
                      </a:r>
                      <a:endParaRPr lang="ko-KR" altLang="en-US" sz="9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/>
                        <a:t>2</a:t>
                      </a:r>
                      <a:endParaRPr lang="ko-KR" altLang="en-US" sz="9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smtClean="0"/>
                        <a:t>화</a:t>
                      </a:r>
                      <a:r>
                        <a:rPr lang="en-US" altLang="ko-KR" sz="900" i="0" dirty="0" smtClean="0"/>
                        <a:t>5,</a:t>
                      </a:r>
                      <a:r>
                        <a:rPr lang="en-US" altLang="ko-KR" sz="900" i="0" baseline="0" dirty="0" smtClean="0"/>
                        <a:t> </a:t>
                      </a:r>
                      <a:r>
                        <a:rPr lang="ko-KR" altLang="en-US" sz="900" i="0" baseline="0" smtClean="0"/>
                        <a:t>화</a:t>
                      </a:r>
                      <a:r>
                        <a:rPr lang="en-US" altLang="ko-KR" sz="900" i="0" baseline="0" smtClean="0"/>
                        <a:t>6</a:t>
                      </a:r>
                      <a:endParaRPr lang="ko-KR" altLang="en-US" sz="9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smtClean="0"/>
                        <a:t>박혜경</a:t>
                      </a:r>
                      <a:endParaRPr lang="ko-KR" altLang="en-US" sz="9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7917156"/>
                  </a:ext>
                </a:extLst>
              </a:tr>
              <a:tr h="267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>
                          <a:latin typeface="+mn-lt"/>
                        </a:rPr>
                        <a:t>05310026</a:t>
                      </a:r>
                      <a:endParaRPr lang="ko-KR" altLang="en-US" sz="90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smtClean="0"/>
                        <a:t>일본어</a:t>
                      </a:r>
                      <a:r>
                        <a:rPr lang="en-US" altLang="ko-KR" sz="900" i="0" smtClean="0"/>
                        <a:t>1</a:t>
                      </a:r>
                      <a:endParaRPr lang="ko-KR" altLang="en-US" sz="9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/>
                        <a:t>2</a:t>
                      </a:r>
                      <a:endParaRPr lang="ko-KR" altLang="en-US" sz="9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smtClean="0"/>
                        <a:t>월</a:t>
                      </a:r>
                      <a:r>
                        <a:rPr lang="en-US" altLang="ko-KR" sz="900" i="0" smtClean="0"/>
                        <a:t>7, </a:t>
                      </a:r>
                      <a:r>
                        <a:rPr lang="ko-KR" altLang="en-US" sz="900" i="0" smtClean="0"/>
                        <a:t>월</a:t>
                      </a:r>
                      <a:r>
                        <a:rPr lang="en-US" altLang="ko-KR" sz="900" i="0" smtClean="0"/>
                        <a:t>8</a:t>
                      </a:r>
                      <a:endParaRPr lang="ko-KR" altLang="en-US" sz="9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err="1" smtClean="0"/>
                        <a:t>유창석</a:t>
                      </a:r>
                      <a:endParaRPr lang="ko-KR" altLang="en-US" sz="90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1949612"/>
                  </a:ext>
                </a:extLst>
              </a:tr>
              <a:tr h="41298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i="0" dirty="0" smtClean="0">
                          <a:latin typeface="+mn-lt"/>
                          <a:ea typeface="맑은 고딕" panose="020B0503020000020004" pitchFamily="50" charset="-127"/>
                        </a:rPr>
                        <a:t>〮〮〮</a:t>
                      </a:r>
                      <a:endParaRPr lang="ko-KR" altLang="en-US" sz="900" i="0" dirty="0" smtClean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〮〮〮</a:t>
                      </a:r>
                      <a:endParaRPr lang="ko-KR" altLang="en-US" sz="9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i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〮〮〮</a:t>
                      </a:r>
                      <a:endParaRPr lang="ko-KR" altLang="en-US" sz="900" i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i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〮〮〮</a:t>
                      </a:r>
                      <a:endParaRPr lang="ko-KR" altLang="en-US" sz="900" i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i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〮〮〮</a:t>
                      </a:r>
                      <a:endParaRPr lang="ko-KR" altLang="en-US" sz="900" i="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4060963"/>
                  </a:ext>
                </a:extLst>
              </a:tr>
            </a:tbl>
          </a:graphicData>
        </a:graphic>
      </p:graphicFrame>
      <p:cxnSp>
        <p:nvCxnSpPr>
          <p:cNvPr id="14" name="Google Shape;27;p5"/>
          <p:cNvCxnSpPr/>
          <p:nvPr/>
        </p:nvCxnSpPr>
        <p:spPr>
          <a:xfrm>
            <a:off x="0" y="807893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28;p5"/>
          <p:cNvSpPr/>
          <p:nvPr/>
        </p:nvSpPr>
        <p:spPr>
          <a:xfrm>
            <a:off x="817475" y="604935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31;p5"/>
          <p:cNvCxnSpPr/>
          <p:nvPr/>
        </p:nvCxnSpPr>
        <p:spPr>
          <a:xfrm>
            <a:off x="5265650" y="807893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Google Shape;124;p17"/>
          <p:cNvSpPr txBox="1">
            <a:spLocks noGrp="1"/>
          </p:cNvSpPr>
          <p:nvPr>
            <p:ph type="title" idx="4294967295"/>
          </p:nvPr>
        </p:nvSpPr>
        <p:spPr>
          <a:xfrm>
            <a:off x="1381250" y="600281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altLang="ko-KR" dirty="0" smtClean="0">
                <a:latin typeface="경기천년바탕 Bold" panose="02020803020101020101" pitchFamily="18" charset="-127"/>
              </a:rPr>
              <a:t>Code </a:t>
            </a:r>
            <a:r>
              <a:rPr lang="en" altLang="ko-KR" dirty="0" smtClean="0">
                <a:highlight>
                  <a:srgbClr val="FFCD00"/>
                </a:highlight>
                <a:latin typeface="경기천년바탕 Bold" panose="02020803020101020101" pitchFamily="18" charset="-127"/>
              </a:rPr>
              <a:t>outline</a:t>
            </a:r>
            <a:endParaRPr dirty="0">
              <a:highlight>
                <a:srgbClr val="FFCD00"/>
              </a:highlight>
              <a:latin typeface="경기천년바탕 Bold" panose="02020803020101020101" pitchFamily="18" charset="-127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697363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모서리가 둥근 직사각형 24"/>
          <p:cNvSpPr/>
          <p:nvPr/>
        </p:nvSpPr>
        <p:spPr>
          <a:xfrm>
            <a:off x="478741" y="1910182"/>
            <a:ext cx="1950091" cy="2890417"/>
          </a:xfrm>
          <a:prstGeom prst="roundRect">
            <a:avLst/>
          </a:prstGeom>
          <a:solidFill>
            <a:srgbClr val="FFF2B9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21233" y="2338801"/>
            <a:ext cx="20651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 smtClean="0">
                <a:latin typeface="나눔스퀘어" panose="020B0600000101010101" pitchFamily="50" charset="-127"/>
              </a:rPr>
              <a:t>Make timetable </a:t>
            </a:r>
            <a:r>
              <a:rPr lang="en-US" altLang="ko-KR" sz="1800" dirty="0">
                <a:latin typeface="나눔스퀘어" panose="020B0600000101010101" pitchFamily="50" charset="-127"/>
              </a:rPr>
              <a:t>with 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information received</a:t>
            </a:r>
            <a:endParaRPr lang="en-US" altLang="ko-KR" sz="1800" dirty="0">
              <a:latin typeface="나눔스퀘어" panose="020B0600000101010101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58" y="3527510"/>
            <a:ext cx="889170" cy="889170"/>
          </a:xfrm>
          <a:prstGeom prst="rect">
            <a:avLst/>
          </a:prstGeom>
        </p:spPr>
      </p:pic>
      <p:sp>
        <p:nvSpPr>
          <p:cNvPr id="10" name="자유형 9"/>
          <p:cNvSpPr/>
          <p:nvPr/>
        </p:nvSpPr>
        <p:spPr>
          <a:xfrm rot="2022437">
            <a:off x="286068" y="1775635"/>
            <a:ext cx="566446" cy="595572"/>
          </a:xfrm>
          <a:custGeom>
            <a:avLst/>
            <a:gdLst>
              <a:gd name="connsiteX0" fmla="*/ 1528774 w 2236440"/>
              <a:gd name="connsiteY0" fmla="*/ 278296 h 2243911"/>
              <a:gd name="connsiteX1" fmla="*/ 1441309 w 2236440"/>
              <a:gd name="connsiteY1" fmla="*/ 357809 h 2243911"/>
              <a:gd name="connsiteX2" fmla="*/ 1433358 w 2236440"/>
              <a:gd name="connsiteY2" fmla="*/ 381663 h 2243911"/>
              <a:gd name="connsiteX3" fmla="*/ 1306137 w 2236440"/>
              <a:gd name="connsiteY3" fmla="*/ 492981 h 2243911"/>
              <a:gd name="connsiteX4" fmla="*/ 1242527 w 2236440"/>
              <a:gd name="connsiteY4" fmla="*/ 556592 h 2243911"/>
              <a:gd name="connsiteX5" fmla="*/ 1123257 w 2236440"/>
              <a:gd name="connsiteY5" fmla="*/ 652007 h 2243911"/>
              <a:gd name="connsiteX6" fmla="*/ 1027841 w 2236440"/>
              <a:gd name="connsiteY6" fmla="*/ 739472 h 2243911"/>
              <a:gd name="connsiteX7" fmla="*/ 908572 w 2236440"/>
              <a:gd name="connsiteY7" fmla="*/ 826936 h 2243911"/>
              <a:gd name="connsiteX8" fmla="*/ 837010 w 2236440"/>
              <a:gd name="connsiteY8" fmla="*/ 906449 h 2243911"/>
              <a:gd name="connsiteX9" fmla="*/ 558714 w 2236440"/>
              <a:gd name="connsiteY9" fmla="*/ 1144988 h 2243911"/>
              <a:gd name="connsiteX10" fmla="*/ 463299 w 2236440"/>
              <a:gd name="connsiteY10" fmla="*/ 1224501 h 2243911"/>
              <a:gd name="connsiteX11" fmla="*/ 264516 w 2236440"/>
              <a:gd name="connsiteY11" fmla="*/ 1399430 h 2243911"/>
              <a:gd name="connsiteX12" fmla="*/ 185003 w 2236440"/>
              <a:gd name="connsiteY12" fmla="*/ 1486894 h 2243911"/>
              <a:gd name="connsiteX13" fmla="*/ 73685 w 2236440"/>
              <a:gd name="connsiteY13" fmla="*/ 1598212 h 2243911"/>
              <a:gd name="connsiteX14" fmla="*/ 57782 w 2236440"/>
              <a:gd name="connsiteY14" fmla="*/ 1622066 h 2243911"/>
              <a:gd name="connsiteX15" fmla="*/ 33928 w 2236440"/>
              <a:gd name="connsiteY15" fmla="*/ 1653872 h 2243911"/>
              <a:gd name="connsiteX16" fmla="*/ 18026 w 2236440"/>
              <a:gd name="connsiteY16" fmla="*/ 1685677 h 2243911"/>
              <a:gd name="connsiteX17" fmla="*/ 2123 w 2236440"/>
              <a:gd name="connsiteY17" fmla="*/ 1709531 h 2243911"/>
              <a:gd name="connsiteX18" fmla="*/ 49831 w 2236440"/>
              <a:gd name="connsiteY18" fmla="*/ 1701579 h 2243911"/>
              <a:gd name="connsiteX19" fmla="*/ 177052 w 2236440"/>
              <a:gd name="connsiteY19" fmla="*/ 1661823 h 2243911"/>
              <a:gd name="connsiteX20" fmla="*/ 272468 w 2236440"/>
              <a:gd name="connsiteY20" fmla="*/ 1630018 h 2243911"/>
              <a:gd name="connsiteX21" fmla="*/ 447396 w 2236440"/>
              <a:gd name="connsiteY21" fmla="*/ 1598212 h 2243911"/>
              <a:gd name="connsiteX22" fmla="*/ 582568 w 2236440"/>
              <a:gd name="connsiteY22" fmla="*/ 1566407 h 2243911"/>
              <a:gd name="connsiteX23" fmla="*/ 709789 w 2236440"/>
              <a:gd name="connsiteY23" fmla="*/ 1542553 h 2243911"/>
              <a:gd name="connsiteX24" fmla="*/ 964231 w 2236440"/>
              <a:gd name="connsiteY24" fmla="*/ 1486894 h 2243911"/>
              <a:gd name="connsiteX25" fmla="*/ 1568530 w 2236440"/>
              <a:gd name="connsiteY25" fmla="*/ 1391479 h 2243911"/>
              <a:gd name="connsiteX26" fmla="*/ 1926339 w 2236440"/>
              <a:gd name="connsiteY26" fmla="*/ 1319917 h 2243911"/>
              <a:gd name="connsiteX27" fmla="*/ 2045608 w 2236440"/>
              <a:gd name="connsiteY27" fmla="*/ 1311966 h 2243911"/>
              <a:gd name="connsiteX28" fmla="*/ 2196683 w 2236440"/>
              <a:gd name="connsiteY28" fmla="*/ 1288112 h 2243911"/>
              <a:gd name="connsiteX29" fmla="*/ 2236440 w 2236440"/>
              <a:gd name="connsiteY29" fmla="*/ 1280160 h 2243911"/>
              <a:gd name="connsiteX30" fmla="*/ 2204634 w 2236440"/>
              <a:gd name="connsiteY30" fmla="*/ 1264258 h 2243911"/>
              <a:gd name="connsiteX31" fmla="*/ 2093316 w 2236440"/>
              <a:gd name="connsiteY31" fmla="*/ 1216550 h 2243911"/>
              <a:gd name="connsiteX32" fmla="*/ 2013803 w 2236440"/>
              <a:gd name="connsiteY32" fmla="*/ 1176793 h 2243911"/>
              <a:gd name="connsiteX33" fmla="*/ 1791167 w 2236440"/>
              <a:gd name="connsiteY33" fmla="*/ 1097280 h 2243911"/>
              <a:gd name="connsiteX34" fmla="*/ 1679848 w 2236440"/>
              <a:gd name="connsiteY34" fmla="*/ 1057524 h 2243911"/>
              <a:gd name="connsiteX35" fmla="*/ 1481066 w 2236440"/>
              <a:gd name="connsiteY35" fmla="*/ 985962 h 2243911"/>
              <a:gd name="connsiteX36" fmla="*/ 821108 w 2236440"/>
              <a:gd name="connsiteY36" fmla="*/ 771277 h 2243911"/>
              <a:gd name="connsiteX37" fmla="*/ 622325 w 2236440"/>
              <a:gd name="connsiteY37" fmla="*/ 699715 h 2243911"/>
              <a:gd name="connsiteX38" fmla="*/ 328127 w 2236440"/>
              <a:gd name="connsiteY38" fmla="*/ 548640 h 2243911"/>
              <a:gd name="connsiteX39" fmla="*/ 240662 w 2236440"/>
              <a:gd name="connsiteY39" fmla="*/ 477079 h 2243911"/>
              <a:gd name="connsiteX40" fmla="*/ 177052 w 2236440"/>
              <a:gd name="connsiteY40" fmla="*/ 437322 h 2243911"/>
              <a:gd name="connsiteX41" fmla="*/ 272468 w 2236440"/>
              <a:gd name="connsiteY41" fmla="*/ 731520 h 2243911"/>
              <a:gd name="connsiteX42" fmla="*/ 407640 w 2236440"/>
              <a:gd name="connsiteY42" fmla="*/ 1009816 h 2243911"/>
              <a:gd name="connsiteX43" fmla="*/ 606422 w 2236440"/>
              <a:gd name="connsiteY43" fmla="*/ 1311966 h 2243911"/>
              <a:gd name="connsiteX44" fmla="*/ 741594 w 2236440"/>
              <a:gd name="connsiteY44" fmla="*/ 1526651 h 2243911"/>
              <a:gd name="connsiteX45" fmla="*/ 829059 w 2236440"/>
              <a:gd name="connsiteY45" fmla="*/ 1661823 h 2243911"/>
              <a:gd name="connsiteX46" fmla="*/ 972182 w 2236440"/>
              <a:gd name="connsiteY46" fmla="*/ 1844703 h 2243911"/>
              <a:gd name="connsiteX47" fmla="*/ 1035793 w 2236440"/>
              <a:gd name="connsiteY47" fmla="*/ 1948070 h 2243911"/>
              <a:gd name="connsiteX48" fmla="*/ 1075549 w 2236440"/>
              <a:gd name="connsiteY48" fmla="*/ 2003729 h 2243911"/>
              <a:gd name="connsiteX49" fmla="*/ 1107354 w 2236440"/>
              <a:gd name="connsiteY49" fmla="*/ 2059388 h 2243911"/>
              <a:gd name="connsiteX50" fmla="*/ 1139160 w 2236440"/>
              <a:gd name="connsiteY50" fmla="*/ 2099145 h 2243911"/>
              <a:gd name="connsiteX51" fmla="*/ 1194819 w 2236440"/>
              <a:gd name="connsiteY51" fmla="*/ 2186609 h 2243911"/>
              <a:gd name="connsiteX52" fmla="*/ 1202770 w 2236440"/>
              <a:gd name="connsiteY52" fmla="*/ 2218414 h 2243911"/>
              <a:gd name="connsiteX53" fmla="*/ 1218673 w 2236440"/>
              <a:gd name="connsiteY53" fmla="*/ 2242268 h 2243911"/>
              <a:gd name="connsiteX54" fmla="*/ 1234575 w 2236440"/>
              <a:gd name="connsiteY54" fmla="*/ 2170706 h 2243911"/>
              <a:gd name="connsiteX55" fmla="*/ 1266381 w 2236440"/>
              <a:gd name="connsiteY55" fmla="*/ 1733385 h 2243911"/>
              <a:gd name="connsiteX56" fmla="*/ 1337942 w 2236440"/>
              <a:gd name="connsiteY56" fmla="*/ 1439186 h 2243911"/>
              <a:gd name="connsiteX57" fmla="*/ 1409504 w 2236440"/>
              <a:gd name="connsiteY57" fmla="*/ 1200647 h 2243911"/>
              <a:gd name="connsiteX58" fmla="*/ 1496968 w 2236440"/>
              <a:gd name="connsiteY58" fmla="*/ 787179 h 2243911"/>
              <a:gd name="connsiteX59" fmla="*/ 1520822 w 2236440"/>
              <a:gd name="connsiteY59" fmla="*/ 691764 h 2243911"/>
              <a:gd name="connsiteX60" fmla="*/ 1616238 w 2236440"/>
              <a:gd name="connsiteY60" fmla="*/ 182880 h 2243911"/>
              <a:gd name="connsiteX61" fmla="*/ 1671897 w 2236440"/>
              <a:gd name="connsiteY61" fmla="*/ 31806 h 2243911"/>
              <a:gd name="connsiteX62" fmla="*/ 1679848 w 2236440"/>
              <a:gd name="connsiteY62" fmla="*/ 0 h 2243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236440" h="2243911">
                <a:moveTo>
                  <a:pt x="1528774" y="278296"/>
                </a:moveTo>
                <a:cubicBezTo>
                  <a:pt x="1499619" y="304800"/>
                  <a:pt x="1468034" y="328857"/>
                  <a:pt x="1441309" y="357809"/>
                </a:cubicBezTo>
                <a:cubicBezTo>
                  <a:pt x="1435624" y="363968"/>
                  <a:pt x="1439285" y="375736"/>
                  <a:pt x="1433358" y="381663"/>
                </a:cubicBezTo>
                <a:cubicBezTo>
                  <a:pt x="1393513" y="421508"/>
                  <a:pt x="1345981" y="453136"/>
                  <a:pt x="1306137" y="492981"/>
                </a:cubicBezTo>
                <a:cubicBezTo>
                  <a:pt x="1284934" y="514185"/>
                  <a:pt x="1265155" y="536916"/>
                  <a:pt x="1242527" y="556592"/>
                </a:cubicBezTo>
                <a:cubicBezTo>
                  <a:pt x="1204108" y="590000"/>
                  <a:pt x="1162014" y="618992"/>
                  <a:pt x="1123257" y="652007"/>
                </a:cubicBezTo>
                <a:cubicBezTo>
                  <a:pt x="1090412" y="679986"/>
                  <a:pt x="1061289" y="712218"/>
                  <a:pt x="1027841" y="739472"/>
                </a:cubicBezTo>
                <a:cubicBezTo>
                  <a:pt x="989621" y="770614"/>
                  <a:pt x="945675" y="794471"/>
                  <a:pt x="908572" y="826936"/>
                </a:cubicBezTo>
                <a:cubicBezTo>
                  <a:pt x="881737" y="850417"/>
                  <a:pt x="863395" y="882463"/>
                  <a:pt x="837010" y="906449"/>
                </a:cubicBezTo>
                <a:cubicBezTo>
                  <a:pt x="746605" y="988635"/>
                  <a:pt x="651758" y="1065801"/>
                  <a:pt x="558714" y="1144988"/>
                </a:cubicBezTo>
                <a:cubicBezTo>
                  <a:pt x="527186" y="1171821"/>
                  <a:pt x="494379" y="1197150"/>
                  <a:pt x="463299" y="1224501"/>
                </a:cubicBezTo>
                <a:cubicBezTo>
                  <a:pt x="397038" y="1282811"/>
                  <a:pt x="323889" y="1334120"/>
                  <a:pt x="264516" y="1399430"/>
                </a:cubicBezTo>
                <a:cubicBezTo>
                  <a:pt x="238012" y="1428585"/>
                  <a:pt x="212864" y="1459033"/>
                  <a:pt x="185003" y="1486894"/>
                </a:cubicBezTo>
                <a:cubicBezTo>
                  <a:pt x="71406" y="1600491"/>
                  <a:pt x="214831" y="1428837"/>
                  <a:pt x="73685" y="1598212"/>
                </a:cubicBezTo>
                <a:cubicBezTo>
                  <a:pt x="67567" y="1605553"/>
                  <a:pt x="63337" y="1614290"/>
                  <a:pt x="57782" y="1622066"/>
                </a:cubicBezTo>
                <a:cubicBezTo>
                  <a:pt x="50079" y="1632850"/>
                  <a:pt x="40952" y="1642634"/>
                  <a:pt x="33928" y="1653872"/>
                </a:cubicBezTo>
                <a:cubicBezTo>
                  <a:pt x="27646" y="1663923"/>
                  <a:pt x="23907" y="1675386"/>
                  <a:pt x="18026" y="1685677"/>
                </a:cubicBezTo>
                <a:cubicBezTo>
                  <a:pt x="13285" y="1693974"/>
                  <a:pt x="-6425" y="1705257"/>
                  <a:pt x="2123" y="1709531"/>
                </a:cubicBezTo>
                <a:cubicBezTo>
                  <a:pt x="16543" y="1716741"/>
                  <a:pt x="33928" y="1704230"/>
                  <a:pt x="49831" y="1701579"/>
                </a:cubicBezTo>
                <a:cubicBezTo>
                  <a:pt x="106985" y="1663478"/>
                  <a:pt x="50027" y="1697390"/>
                  <a:pt x="177052" y="1661823"/>
                </a:cubicBezTo>
                <a:cubicBezTo>
                  <a:pt x="209336" y="1652783"/>
                  <a:pt x="239833" y="1637697"/>
                  <a:pt x="272468" y="1630018"/>
                </a:cubicBezTo>
                <a:cubicBezTo>
                  <a:pt x="330158" y="1616444"/>
                  <a:pt x="389340" y="1610121"/>
                  <a:pt x="447396" y="1598212"/>
                </a:cubicBezTo>
                <a:cubicBezTo>
                  <a:pt x="492740" y="1588911"/>
                  <a:pt x="537288" y="1576012"/>
                  <a:pt x="582568" y="1566407"/>
                </a:cubicBezTo>
                <a:cubicBezTo>
                  <a:pt x="624775" y="1557454"/>
                  <a:pt x="667550" y="1551353"/>
                  <a:pt x="709789" y="1542553"/>
                </a:cubicBezTo>
                <a:cubicBezTo>
                  <a:pt x="794784" y="1524846"/>
                  <a:pt x="878725" y="1501937"/>
                  <a:pt x="964231" y="1486894"/>
                </a:cubicBezTo>
                <a:cubicBezTo>
                  <a:pt x="1165075" y="1451561"/>
                  <a:pt x="1369824" y="1437334"/>
                  <a:pt x="1568530" y="1391479"/>
                </a:cubicBezTo>
                <a:cubicBezTo>
                  <a:pt x="1715898" y="1357471"/>
                  <a:pt x="1784013" y="1336661"/>
                  <a:pt x="1926339" y="1319917"/>
                </a:cubicBezTo>
                <a:cubicBezTo>
                  <a:pt x="1965911" y="1315262"/>
                  <a:pt x="2005852" y="1314616"/>
                  <a:pt x="2045608" y="1311966"/>
                </a:cubicBezTo>
                <a:cubicBezTo>
                  <a:pt x="2113860" y="1302215"/>
                  <a:pt x="2116033" y="1302344"/>
                  <a:pt x="2196683" y="1288112"/>
                </a:cubicBezTo>
                <a:cubicBezTo>
                  <a:pt x="2209992" y="1285763"/>
                  <a:pt x="2223188" y="1282811"/>
                  <a:pt x="2236440" y="1280160"/>
                </a:cubicBezTo>
                <a:cubicBezTo>
                  <a:pt x="2225838" y="1274859"/>
                  <a:pt x="2215466" y="1269072"/>
                  <a:pt x="2204634" y="1264258"/>
                </a:cubicBezTo>
                <a:cubicBezTo>
                  <a:pt x="2089695" y="1213174"/>
                  <a:pt x="2271098" y="1300763"/>
                  <a:pt x="2093316" y="1216550"/>
                </a:cubicBezTo>
                <a:cubicBezTo>
                  <a:pt x="2066536" y="1203865"/>
                  <a:pt x="2041366" y="1187673"/>
                  <a:pt x="2013803" y="1176793"/>
                </a:cubicBezTo>
                <a:cubicBezTo>
                  <a:pt x="1940504" y="1147859"/>
                  <a:pt x="1865379" y="1123784"/>
                  <a:pt x="1791167" y="1097280"/>
                </a:cubicBezTo>
                <a:lnTo>
                  <a:pt x="1679848" y="1057524"/>
                </a:lnTo>
                <a:cubicBezTo>
                  <a:pt x="1613566" y="1033730"/>
                  <a:pt x="1548221" y="1007169"/>
                  <a:pt x="1481066" y="985962"/>
                </a:cubicBezTo>
                <a:cubicBezTo>
                  <a:pt x="1291132" y="925983"/>
                  <a:pt x="1002840" y="836701"/>
                  <a:pt x="821108" y="771277"/>
                </a:cubicBezTo>
                <a:cubicBezTo>
                  <a:pt x="754847" y="747423"/>
                  <a:pt x="687712" y="725870"/>
                  <a:pt x="622325" y="699715"/>
                </a:cubicBezTo>
                <a:cubicBezTo>
                  <a:pt x="563421" y="676153"/>
                  <a:pt x="359061" y="573949"/>
                  <a:pt x="328127" y="548640"/>
                </a:cubicBezTo>
                <a:cubicBezTo>
                  <a:pt x="298972" y="524786"/>
                  <a:pt x="272963" y="496460"/>
                  <a:pt x="240662" y="477079"/>
                </a:cubicBezTo>
                <a:cubicBezTo>
                  <a:pt x="192712" y="448308"/>
                  <a:pt x="213765" y="461798"/>
                  <a:pt x="177052" y="437322"/>
                </a:cubicBezTo>
                <a:cubicBezTo>
                  <a:pt x="190642" y="481975"/>
                  <a:pt x="244386" y="668974"/>
                  <a:pt x="272468" y="731520"/>
                </a:cubicBezTo>
                <a:cubicBezTo>
                  <a:pt x="314709" y="825601"/>
                  <a:pt x="356210" y="920426"/>
                  <a:pt x="407640" y="1009816"/>
                </a:cubicBezTo>
                <a:cubicBezTo>
                  <a:pt x="467762" y="1114313"/>
                  <a:pt x="540993" y="1210707"/>
                  <a:pt x="606422" y="1311966"/>
                </a:cubicBezTo>
                <a:cubicBezTo>
                  <a:pt x="652317" y="1382994"/>
                  <a:pt x="696193" y="1455307"/>
                  <a:pt x="741594" y="1526651"/>
                </a:cubicBezTo>
                <a:cubicBezTo>
                  <a:pt x="770407" y="1571928"/>
                  <a:pt x="795983" y="1619560"/>
                  <a:pt x="829059" y="1661823"/>
                </a:cubicBezTo>
                <a:cubicBezTo>
                  <a:pt x="876767" y="1722783"/>
                  <a:pt x="931612" y="1778777"/>
                  <a:pt x="972182" y="1844703"/>
                </a:cubicBezTo>
                <a:cubicBezTo>
                  <a:pt x="993386" y="1879159"/>
                  <a:pt x="1013744" y="1914149"/>
                  <a:pt x="1035793" y="1948070"/>
                </a:cubicBezTo>
                <a:cubicBezTo>
                  <a:pt x="1048219" y="1967186"/>
                  <a:pt x="1063220" y="1984550"/>
                  <a:pt x="1075549" y="2003729"/>
                </a:cubicBezTo>
                <a:cubicBezTo>
                  <a:pt x="1087104" y="2021704"/>
                  <a:pt x="1095501" y="2041608"/>
                  <a:pt x="1107354" y="2059388"/>
                </a:cubicBezTo>
                <a:cubicBezTo>
                  <a:pt x="1116768" y="2073509"/>
                  <a:pt x="1130265" y="2084691"/>
                  <a:pt x="1139160" y="2099145"/>
                </a:cubicBezTo>
                <a:cubicBezTo>
                  <a:pt x="1198095" y="2194914"/>
                  <a:pt x="1143718" y="2135508"/>
                  <a:pt x="1194819" y="2186609"/>
                </a:cubicBezTo>
                <a:cubicBezTo>
                  <a:pt x="1197469" y="2197211"/>
                  <a:pt x="1198465" y="2208370"/>
                  <a:pt x="1202770" y="2218414"/>
                </a:cubicBezTo>
                <a:cubicBezTo>
                  <a:pt x="1206534" y="2227198"/>
                  <a:pt x="1213372" y="2250219"/>
                  <a:pt x="1218673" y="2242268"/>
                </a:cubicBezTo>
                <a:cubicBezTo>
                  <a:pt x="1232227" y="2221936"/>
                  <a:pt x="1229274" y="2194560"/>
                  <a:pt x="1234575" y="2170706"/>
                </a:cubicBezTo>
                <a:cubicBezTo>
                  <a:pt x="1243555" y="1977630"/>
                  <a:pt x="1234101" y="1890176"/>
                  <a:pt x="1266381" y="1733385"/>
                </a:cubicBezTo>
                <a:cubicBezTo>
                  <a:pt x="1285065" y="1642634"/>
                  <a:pt x="1311504" y="1530702"/>
                  <a:pt x="1337942" y="1439186"/>
                </a:cubicBezTo>
                <a:cubicBezTo>
                  <a:pt x="1360982" y="1359433"/>
                  <a:pt x="1392324" y="1281864"/>
                  <a:pt x="1409504" y="1200647"/>
                </a:cubicBezTo>
                <a:cubicBezTo>
                  <a:pt x="1438659" y="1062824"/>
                  <a:pt x="1462801" y="923845"/>
                  <a:pt x="1496968" y="787179"/>
                </a:cubicBezTo>
                <a:cubicBezTo>
                  <a:pt x="1504919" y="755374"/>
                  <a:pt x="1514910" y="724010"/>
                  <a:pt x="1520822" y="691764"/>
                </a:cubicBezTo>
                <a:cubicBezTo>
                  <a:pt x="1559383" y="481431"/>
                  <a:pt x="1564077" y="362546"/>
                  <a:pt x="1616238" y="182880"/>
                </a:cubicBezTo>
                <a:cubicBezTo>
                  <a:pt x="1646357" y="79136"/>
                  <a:pt x="1641038" y="93522"/>
                  <a:pt x="1671897" y="31806"/>
                </a:cubicBezTo>
                <a:lnTo>
                  <a:pt x="1679848" y="0"/>
                </a:lnTo>
              </a:path>
            </a:pathLst>
          </a:custGeom>
          <a:noFill/>
          <a:ln w="28575">
            <a:solidFill>
              <a:srgbClr val="FF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35017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27;p5"/>
          <p:cNvCxnSpPr/>
          <p:nvPr/>
        </p:nvCxnSpPr>
        <p:spPr>
          <a:xfrm>
            <a:off x="0" y="807893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28;p5"/>
          <p:cNvSpPr/>
          <p:nvPr/>
        </p:nvSpPr>
        <p:spPr>
          <a:xfrm>
            <a:off x="817475" y="604935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31;p5"/>
          <p:cNvCxnSpPr/>
          <p:nvPr/>
        </p:nvCxnSpPr>
        <p:spPr>
          <a:xfrm>
            <a:off x="5265650" y="807893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Google Shape;124;p17"/>
          <p:cNvSpPr txBox="1">
            <a:spLocks noGrp="1"/>
          </p:cNvSpPr>
          <p:nvPr>
            <p:ph type="title" idx="4294967295"/>
          </p:nvPr>
        </p:nvSpPr>
        <p:spPr>
          <a:xfrm>
            <a:off x="1381250" y="600281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altLang="ko-KR" dirty="0" smtClean="0">
                <a:latin typeface="경기천년바탕 Bold" panose="02020803020101020101" pitchFamily="18" charset="-127"/>
              </a:rPr>
              <a:t>Code </a:t>
            </a:r>
            <a:r>
              <a:rPr lang="en" altLang="ko-KR" dirty="0" smtClean="0">
                <a:highlight>
                  <a:srgbClr val="FFCD00"/>
                </a:highlight>
                <a:latin typeface="경기천년바탕 Bold" panose="02020803020101020101" pitchFamily="18" charset="-127"/>
              </a:rPr>
              <a:t>outline</a:t>
            </a:r>
            <a:endParaRPr dirty="0">
              <a:highlight>
                <a:srgbClr val="FFCD00"/>
              </a:highlight>
              <a:latin typeface="경기천년바탕 Bold" panose="02020803020101020101" pitchFamily="18" charset="-127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697363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모서리가 둥근 직사각형 24"/>
          <p:cNvSpPr/>
          <p:nvPr/>
        </p:nvSpPr>
        <p:spPr>
          <a:xfrm>
            <a:off x="478741" y="1910182"/>
            <a:ext cx="1950091" cy="2890417"/>
          </a:xfrm>
          <a:prstGeom prst="roundRect">
            <a:avLst/>
          </a:prstGeom>
          <a:solidFill>
            <a:srgbClr val="FFF2B9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21233" y="2338801"/>
            <a:ext cx="20651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 smtClean="0">
                <a:latin typeface="나눔스퀘어" panose="020B0600000101010101" pitchFamily="50" charset="-127"/>
              </a:rPr>
              <a:t>Make timetable </a:t>
            </a:r>
            <a:r>
              <a:rPr lang="en-US" altLang="ko-KR" sz="1800" dirty="0">
                <a:latin typeface="나눔스퀘어" panose="020B0600000101010101" pitchFamily="50" charset="-127"/>
              </a:rPr>
              <a:t>with 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information received</a:t>
            </a:r>
            <a:endParaRPr lang="en-US" altLang="ko-KR" sz="1800" dirty="0">
              <a:latin typeface="나눔스퀘어" panose="020B0600000101010101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58" y="3527510"/>
            <a:ext cx="889170" cy="889170"/>
          </a:xfrm>
          <a:prstGeom prst="rect">
            <a:avLst/>
          </a:prstGeom>
        </p:spPr>
      </p:pic>
      <p:sp>
        <p:nvSpPr>
          <p:cNvPr id="10" name="자유형 9"/>
          <p:cNvSpPr/>
          <p:nvPr/>
        </p:nvSpPr>
        <p:spPr>
          <a:xfrm rot="2022437">
            <a:off x="286068" y="1775635"/>
            <a:ext cx="566446" cy="595572"/>
          </a:xfrm>
          <a:custGeom>
            <a:avLst/>
            <a:gdLst>
              <a:gd name="connsiteX0" fmla="*/ 1528774 w 2236440"/>
              <a:gd name="connsiteY0" fmla="*/ 278296 h 2243911"/>
              <a:gd name="connsiteX1" fmla="*/ 1441309 w 2236440"/>
              <a:gd name="connsiteY1" fmla="*/ 357809 h 2243911"/>
              <a:gd name="connsiteX2" fmla="*/ 1433358 w 2236440"/>
              <a:gd name="connsiteY2" fmla="*/ 381663 h 2243911"/>
              <a:gd name="connsiteX3" fmla="*/ 1306137 w 2236440"/>
              <a:gd name="connsiteY3" fmla="*/ 492981 h 2243911"/>
              <a:gd name="connsiteX4" fmla="*/ 1242527 w 2236440"/>
              <a:gd name="connsiteY4" fmla="*/ 556592 h 2243911"/>
              <a:gd name="connsiteX5" fmla="*/ 1123257 w 2236440"/>
              <a:gd name="connsiteY5" fmla="*/ 652007 h 2243911"/>
              <a:gd name="connsiteX6" fmla="*/ 1027841 w 2236440"/>
              <a:gd name="connsiteY6" fmla="*/ 739472 h 2243911"/>
              <a:gd name="connsiteX7" fmla="*/ 908572 w 2236440"/>
              <a:gd name="connsiteY7" fmla="*/ 826936 h 2243911"/>
              <a:gd name="connsiteX8" fmla="*/ 837010 w 2236440"/>
              <a:gd name="connsiteY8" fmla="*/ 906449 h 2243911"/>
              <a:gd name="connsiteX9" fmla="*/ 558714 w 2236440"/>
              <a:gd name="connsiteY9" fmla="*/ 1144988 h 2243911"/>
              <a:gd name="connsiteX10" fmla="*/ 463299 w 2236440"/>
              <a:gd name="connsiteY10" fmla="*/ 1224501 h 2243911"/>
              <a:gd name="connsiteX11" fmla="*/ 264516 w 2236440"/>
              <a:gd name="connsiteY11" fmla="*/ 1399430 h 2243911"/>
              <a:gd name="connsiteX12" fmla="*/ 185003 w 2236440"/>
              <a:gd name="connsiteY12" fmla="*/ 1486894 h 2243911"/>
              <a:gd name="connsiteX13" fmla="*/ 73685 w 2236440"/>
              <a:gd name="connsiteY13" fmla="*/ 1598212 h 2243911"/>
              <a:gd name="connsiteX14" fmla="*/ 57782 w 2236440"/>
              <a:gd name="connsiteY14" fmla="*/ 1622066 h 2243911"/>
              <a:gd name="connsiteX15" fmla="*/ 33928 w 2236440"/>
              <a:gd name="connsiteY15" fmla="*/ 1653872 h 2243911"/>
              <a:gd name="connsiteX16" fmla="*/ 18026 w 2236440"/>
              <a:gd name="connsiteY16" fmla="*/ 1685677 h 2243911"/>
              <a:gd name="connsiteX17" fmla="*/ 2123 w 2236440"/>
              <a:gd name="connsiteY17" fmla="*/ 1709531 h 2243911"/>
              <a:gd name="connsiteX18" fmla="*/ 49831 w 2236440"/>
              <a:gd name="connsiteY18" fmla="*/ 1701579 h 2243911"/>
              <a:gd name="connsiteX19" fmla="*/ 177052 w 2236440"/>
              <a:gd name="connsiteY19" fmla="*/ 1661823 h 2243911"/>
              <a:gd name="connsiteX20" fmla="*/ 272468 w 2236440"/>
              <a:gd name="connsiteY20" fmla="*/ 1630018 h 2243911"/>
              <a:gd name="connsiteX21" fmla="*/ 447396 w 2236440"/>
              <a:gd name="connsiteY21" fmla="*/ 1598212 h 2243911"/>
              <a:gd name="connsiteX22" fmla="*/ 582568 w 2236440"/>
              <a:gd name="connsiteY22" fmla="*/ 1566407 h 2243911"/>
              <a:gd name="connsiteX23" fmla="*/ 709789 w 2236440"/>
              <a:gd name="connsiteY23" fmla="*/ 1542553 h 2243911"/>
              <a:gd name="connsiteX24" fmla="*/ 964231 w 2236440"/>
              <a:gd name="connsiteY24" fmla="*/ 1486894 h 2243911"/>
              <a:gd name="connsiteX25" fmla="*/ 1568530 w 2236440"/>
              <a:gd name="connsiteY25" fmla="*/ 1391479 h 2243911"/>
              <a:gd name="connsiteX26" fmla="*/ 1926339 w 2236440"/>
              <a:gd name="connsiteY26" fmla="*/ 1319917 h 2243911"/>
              <a:gd name="connsiteX27" fmla="*/ 2045608 w 2236440"/>
              <a:gd name="connsiteY27" fmla="*/ 1311966 h 2243911"/>
              <a:gd name="connsiteX28" fmla="*/ 2196683 w 2236440"/>
              <a:gd name="connsiteY28" fmla="*/ 1288112 h 2243911"/>
              <a:gd name="connsiteX29" fmla="*/ 2236440 w 2236440"/>
              <a:gd name="connsiteY29" fmla="*/ 1280160 h 2243911"/>
              <a:gd name="connsiteX30" fmla="*/ 2204634 w 2236440"/>
              <a:gd name="connsiteY30" fmla="*/ 1264258 h 2243911"/>
              <a:gd name="connsiteX31" fmla="*/ 2093316 w 2236440"/>
              <a:gd name="connsiteY31" fmla="*/ 1216550 h 2243911"/>
              <a:gd name="connsiteX32" fmla="*/ 2013803 w 2236440"/>
              <a:gd name="connsiteY32" fmla="*/ 1176793 h 2243911"/>
              <a:gd name="connsiteX33" fmla="*/ 1791167 w 2236440"/>
              <a:gd name="connsiteY33" fmla="*/ 1097280 h 2243911"/>
              <a:gd name="connsiteX34" fmla="*/ 1679848 w 2236440"/>
              <a:gd name="connsiteY34" fmla="*/ 1057524 h 2243911"/>
              <a:gd name="connsiteX35" fmla="*/ 1481066 w 2236440"/>
              <a:gd name="connsiteY35" fmla="*/ 985962 h 2243911"/>
              <a:gd name="connsiteX36" fmla="*/ 821108 w 2236440"/>
              <a:gd name="connsiteY36" fmla="*/ 771277 h 2243911"/>
              <a:gd name="connsiteX37" fmla="*/ 622325 w 2236440"/>
              <a:gd name="connsiteY37" fmla="*/ 699715 h 2243911"/>
              <a:gd name="connsiteX38" fmla="*/ 328127 w 2236440"/>
              <a:gd name="connsiteY38" fmla="*/ 548640 h 2243911"/>
              <a:gd name="connsiteX39" fmla="*/ 240662 w 2236440"/>
              <a:gd name="connsiteY39" fmla="*/ 477079 h 2243911"/>
              <a:gd name="connsiteX40" fmla="*/ 177052 w 2236440"/>
              <a:gd name="connsiteY40" fmla="*/ 437322 h 2243911"/>
              <a:gd name="connsiteX41" fmla="*/ 272468 w 2236440"/>
              <a:gd name="connsiteY41" fmla="*/ 731520 h 2243911"/>
              <a:gd name="connsiteX42" fmla="*/ 407640 w 2236440"/>
              <a:gd name="connsiteY42" fmla="*/ 1009816 h 2243911"/>
              <a:gd name="connsiteX43" fmla="*/ 606422 w 2236440"/>
              <a:gd name="connsiteY43" fmla="*/ 1311966 h 2243911"/>
              <a:gd name="connsiteX44" fmla="*/ 741594 w 2236440"/>
              <a:gd name="connsiteY44" fmla="*/ 1526651 h 2243911"/>
              <a:gd name="connsiteX45" fmla="*/ 829059 w 2236440"/>
              <a:gd name="connsiteY45" fmla="*/ 1661823 h 2243911"/>
              <a:gd name="connsiteX46" fmla="*/ 972182 w 2236440"/>
              <a:gd name="connsiteY46" fmla="*/ 1844703 h 2243911"/>
              <a:gd name="connsiteX47" fmla="*/ 1035793 w 2236440"/>
              <a:gd name="connsiteY47" fmla="*/ 1948070 h 2243911"/>
              <a:gd name="connsiteX48" fmla="*/ 1075549 w 2236440"/>
              <a:gd name="connsiteY48" fmla="*/ 2003729 h 2243911"/>
              <a:gd name="connsiteX49" fmla="*/ 1107354 w 2236440"/>
              <a:gd name="connsiteY49" fmla="*/ 2059388 h 2243911"/>
              <a:gd name="connsiteX50" fmla="*/ 1139160 w 2236440"/>
              <a:gd name="connsiteY50" fmla="*/ 2099145 h 2243911"/>
              <a:gd name="connsiteX51" fmla="*/ 1194819 w 2236440"/>
              <a:gd name="connsiteY51" fmla="*/ 2186609 h 2243911"/>
              <a:gd name="connsiteX52" fmla="*/ 1202770 w 2236440"/>
              <a:gd name="connsiteY52" fmla="*/ 2218414 h 2243911"/>
              <a:gd name="connsiteX53" fmla="*/ 1218673 w 2236440"/>
              <a:gd name="connsiteY53" fmla="*/ 2242268 h 2243911"/>
              <a:gd name="connsiteX54" fmla="*/ 1234575 w 2236440"/>
              <a:gd name="connsiteY54" fmla="*/ 2170706 h 2243911"/>
              <a:gd name="connsiteX55" fmla="*/ 1266381 w 2236440"/>
              <a:gd name="connsiteY55" fmla="*/ 1733385 h 2243911"/>
              <a:gd name="connsiteX56" fmla="*/ 1337942 w 2236440"/>
              <a:gd name="connsiteY56" fmla="*/ 1439186 h 2243911"/>
              <a:gd name="connsiteX57" fmla="*/ 1409504 w 2236440"/>
              <a:gd name="connsiteY57" fmla="*/ 1200647 h 2243911"/>
              <a:gd name="connsiteX58" fmla="*/ 1496968 w 2236440"/>
              <a:gd name="connsiteY58" fmla="*/ 787179 h 2243911"/>
              <a:gd name="connsiteX59" fmla="*/ 1520822 w 2236440"/>
              <a:gd name="connsiteY59" fmla="*/ 691764 h 2243911"/>
              <a:gd name="connsiteX60" fmla="*/ 1616238 w 2236440"/>
              <a:gd name="connsiteY60" fmla="*/ 182880 h 2243911"/>
              <a:gd name="connsiteX61" fmla="*/ 1671897 w 2236440"/>
              <a:gd name="connsiteY61" fmla="*/ 31806 h 2243911"/>
              <a:gd name="connsiteX62" fmla="*/ 1679848 w 2236440"/>
              <a:gd name="connsiteY62" fmla="*/ 0 h 2243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236440" h="2243911">
                <a:moveTo>
                  <a:pt x="1528774" y="278296"/>
                </a:moveTo>
                <a:cubicBezTo>
                  <a:pt x="1499619" y="304800"/>
                  <a:pt x="1468034" y="328857"/>
                  <a:pt x="1441309" y="357809"/>
                </a:cubicBezTo>
                <a:cubicBezTo>
                  <a:pt x="1435624" y="363968"/>
                  <a:pt x="1439285" y="375736"/>
                  <a:pt x="1433358" y="381663"/>
                </a:cubicBezTo>
                <a:cubicBezTo>
                  <a:pt x="1393513" y="421508"/>
                  <a:pt x="1345981" y="453136"/>
                  <a:pt x="1306137" y="492981"/>
                </a:cubicBezTo>
                <a:cubicBezTo>
                  <a:pt x="1284934" y="514185"/>
                  <a:pt x="1265155" y="536916"/>
                  <a:pt x="1242527" y="556592"/>
                </a:cubicBezTo>
                <a:cubicBezTo>
                  <a:pt x="1204108" y="590000"/>
                  <a:pt x="1162014" y="618992"/>
                  <a:pt x="1123257" y="652007"/>
                </a:cubicBezTo>
                <a:cubicBezTo>
                  <a:pt x="1090412" y="679986"/>
                  <a:pt x="1061289" y="712218"/>
                  <a:pt x="1027841" y="739472"/>
                </a:cubicBezTo>
                <a:cubicBezTo>
                  <a:pt x="989621" y="770614"/>
                  <a:pt x="945675" y="794471"/>
                  <a:pt x="908572" y="826936"/>
                </a:cubicBezTo>
                <a:cubicBezTo>
                  <a:pt x="881737" y="850417"/>
                  <a:pt x="863395" y="882463"/>
                  <a:pt x="837010" y="906449"/>
                </a:cubicBezTo>
                <a:cubicBezTo>
                  <a:pt x="746605" y="988635"/>
                  <a:pt x="651758" y="1065801"/>
                  <a:pt x="558714" y="1144988"/>
                </a:cubicBezTo>
                <a:cubicBezTo>
                  <a:pt x="527186" y="1171821"/>
                  <a:pt x="494379" y="1197150"/>
                  <a:pt x="463299" y="1224501"/>
                </a:cubicBezTo>
                <a:cubicBezTo>
                  <a:pt x="397038" y="1282811"/>
                  <a:pt x="323889" y="1334120"/>
                  <a:pt x="264516" y="1399430"/>
                </a:cubicBezTo>
                <a:cubicBezTo>
                  <a:pt x="238012" y="1428585"/>
                  <a:pt x="212864" y="1459033"/>
                  <a:pt x="185003" y="1486894"/>
                </a:cubicBezTo>
                <a:cubicBezTo>
                  <a:pt x="71406" y="1600491"/>
                  <a:pt x="214831" y="1428837"/>
                  <a:pt x="73685" y="1598212"/>
                </a:cubicBezTo>
                <a:cubicBezTo>
                  <a:pt x="67567" y="1605553"/>
                  <a:pt x="63337" y="1614290"/>
                  <a:pt x="57782" y="1622066"/>
                </a:cubicBezTo>
                <a:cubicBezTo>
                  <a:pt x="50079" y="1632850"/>
                  <a:pt x="40952" y="1642634"/>
                  <a:pt x="33928" y="1653872"/>
                </a:cubicBezTo>
                <a:cubicBezTo>
                  <a:pt x="27646" y="1663923"/>
                  <a:pt x="23907" y="1675386"/>
                  <a:pt x="18026" y="1685677"/>
                </a:cubicBezTo>
                <a:cubicBezTo>
                  <a:pt x="13285" y="1693974"/>
                  <a:pt x="-6425" y="1705257"/>
                  <a:pt x="2123" y="1709531"/>
                </a:cubicBezTo>
                <a:cubicBezTo>
                  <a:pt x="16543" y="1716741"/>
                  <a:pt x="33928" y="1704230"/>
                  <a:pt x="49831" y="1701579"/>
                </a:cubicBezTo>
                <a:cubicBezTo>
                  <a:pt x="106985" y="1663478"/>
                  <a:pt x="50027" y="1697390"/>
                  <a:pt x="177052" y="1661823"/>
                </a:cubicBezTo>
                <a:cubicBezTo>
                  <a:pt x="209336" y="1652783"/>
                  <a:pt x="239833" y="1637697"/>
                  <a:pt x="272468" y="1630018"/>
                </a:cubicBezTo>
                <a:cubicBezTo>
                  <a:pt x="330158" y="1616444"/>
                  <a:pt x="389340" y="1610121"/>
                  <a:pt x="447396" y="1598212"/>
                </a:cubicBezTo>
                <a:cubicBezTo>
                  <a:pt x="492740" y="1588911"/>
                  <a:pt x="537288" y="1576012"/>
                  <a:pt x="582568" y="1566407"/>
                </a:cubicBezTo>
                <a:cubicBezTo>
                  <a:pt x="624775" y="1557454"/>
                  <a:pt x="667550" y="1551353"/>
                  <a:pt x="709789" y="1542553"/>
                </a:cubicBezTo>
                <a:cubicBezTo>
                  <a:pt x="794784" y="1524846"/>
                  <a:pt x="878725" y="1501937"/>
                  <a:pt x="964231" y="1486894"/>
                </a:cubicBezTo>
                <a:cubicBezTo>
                  <a:pt x="1165075" y="1451561"/>
                  <a:pt x="1369824" y="1437334"/>
                  <a:pt x="1568530" y="1391479"/>
                </a:cubicBezTo>
                <a:cubicBezTo>
                  <a:pt x="1715898" y="1357471"/>
                  <a:pt x="1784013" y="1336661"/>
                  <a:pt x="1926339" y="1319917"/>
                </a:cubicBezTo>
                <a:cubicBezTo>
                  <a:pt x="1965911" y="1315262"/>
                  <a:pt x="2005852" y="1314616"/>
                  <a:pt x="2045608" y="1311966"/>
                </a:cubicBezTo>
                <a:cubicBezTo>
                  <a:pt x="2113860" y="1302215"/>
                  <a:pt x="2116033" y="1302344"/>
                  <a:pt x="2196683" y="1288112"/>
                </a:cubicBezTo>
                <a:cubicBezTo>
                  <a:pt x="2209992" y="1285763"/>
                  <a:pt x="2223188" y="1282811"/>
                  <a:pt x="2236440" y="1280160"/>
                </a:cubicBezTo>
                <a:cubicBezTo>
                  <a:pt x="2225838" y="1274859"/>
                  <a:pt x="2215466" y="1269072"/>
                  <a:pt x="2204634" y="1264258"/>
                </a:cubicBezTo>
                <a:cubicBezTo>
                  <a:pt x="2089695" y="1213174"/>
                  <a:pt x="2271098" y="1300763"/>
                  <a:pt x="2093316" y="1216550"/>
                </a:cubicBezTo>
                <a:cubicBezTo>
                  <a:pt x="2066536" y="1203865"/>
                  <a:pt x="2041366" y="1187673"/>
                  <a:pt x="2013803" y="1176793"/>
                </a:cubicBezTo>
                <a:cubicBezTo>
                  <a:pt x="1940504" y="1147859"/>
                  <a:pt x="1865379" y="1123784"/>
                  <a:pt x="1791167" y="1097280"/>
                </a:cubicBezTo>
                <a:lnTo>
                  <a:pt x="1679848" y="1057524"/>
                </a:lnTo>
                <a:cubicBezTo>
                  <a:pt x="1613566" y="1033730"/>
                  <a:pt x="1548221" y="1007169"/>
                  <a:pt x="1481066" y="985962"/>
                </a:cubicBezTo>
                <a:cubicBezTo>
                  <a:pt x="1291132" y="925983"/>
                  <a:pt x="1002840" y="836701"/>
                  <a:pt x="821108" y="771277"/>
                </a:cubicBezTo>
                <a:cubicBezTo>
                  <a:pt x="754847" y="747423"/>
                  <a:pt x="687712" y="725870"/>
                  <a:pt x="622325" y="699715"/>
                </a:cubicBezTo>
                <a:cubicBezTo>
                  <a:pt x="563421" y="676153"/>
                  <a:pt x="359061" y="573949"/>
                  <a:pt x="328127" y="548640"/>
                </a:cubicBezTo>
                <a:cubicBezTo>
                  <a:pt x="298972" y="524786"/>
                  <a:pt x="272963" y="496460"/>
                  <a:pt x="240662" y="477079"/>
                </a:cubicBezTo>
                <a:cubicBezTo>
                  <a:pt x="192712" y="448308"/>
                  <a:pt x="213765" y="461798"/>
                  <a:pt x="177052" y="437322"/>
                </a:cubicBezTo>
                <a:cubicBezTo>
                  <a:pt x="190642" y="481975"/>
                  <a:pt x="244386" y="668974"/>
                  <a:pt x="272468" y="731520"/>
                </a:cubicBezTo>
                <a:cubicBezTo>
                  <a:pt x="314709" y="825601"/>
                  <a:pt x="356210" y="920426"/>
                  <a:pt x="407640" y="1009816"/>
                </a:cubicBezTo>
                <a:cubicBezTo>
                  <a:pt x="467762" y="1114313"/>
                  <a:pt x="540993" y="1210707"/>
                  <a:pt x="606422" y="1311966"/>
                </a:cubicBezTo>
                <a:cubicBezTo>
                  <a:pt x="652317" y="1382994"/>
                  <a:pt x="696193" y="1455307"/>
                  <a:pt x="741594" y="1526651"/>
                </a:cubicBezTo>
                <a:cubicBezTo>
                  <a:pt x="770407" y="1571928"/>
                  <a:pt x="795983" y="1619560"/>
                  <a:pt x="829059" y="1661823"/>
                </a:cubicBezTo>
                <a:cubicBezTo>
                  <a:pt x="876767" y="1722783"/>
                  <a:pt x="931612" y="1778777"/>
                  <a:pt x="972182" y="1844703"/>
                </a:cubicBezTo>
                <a:cubicBezTo>
                  <a:pt x="993386" y="1879159"/>
                  <a:pt x="1013744" y="1914149"/>
                  <a:pt x="1035793" y="1948070"/>
                </a:cubicBezTo>
                <a:cubicBezTo>
                  <a:pt x="1048219" y="1967186"/>
                  <a:pt x="1063220" y="1984550"/>
                  <a:pt x="1075549" y="2003729"/>
                </a:cubicBezTo>
                <a:cubicBezTo>
                  <a:pt x="1087104" y="2021704"/>
                  <a:pt x="1095501" y="2041608"/>
                  <a:pt x="1107354" y="2059388"/>
                </a:cubicBezTo>
                <a:cubicBezTo>
                  <a:pt x="1116768" y="2073509"/>
                  <a:pt x="1130265" y="2084691"/>
                  <a:pt x="1139160" y="2099145"/>
                </a:cubicBezTo>
                <a:cubicBezTo>
                  <a:pt x="1198095" y="2194914"/>
                  <a:pt x="1143718" y="2135508"/>
                  <a:pt x="1194819" y="2186609"/>
                </a:cubicBezTo>
                <a:cubicBezTo>
                  <a:pt x="1197469" y="2197211"/>
                  <a:pt x="1198465" y="2208370"/>
                  <a:pt x="1202770" y="2218414"/>
                </a:cubicBezTo>
                <a:cubicBezTo>
                  <a:pt x="1206534" y="2227198"/>
                  <a:pt x="1213372" y="2250219"/>
                  <a:pt x="1218673" y="2242268"/>
                </a:cubicBezTo>
                <a:cubicBezTo>
                  <a:pt x="1232227" y="2221936"/>
                  <a:pt x="1229274" y="2194560"/>
                  <a:pt x="1234575" y="2170706"/>
                </a:cubicBezTo>
                <a:cubicBezTo>
                  <a:pt x="1243555" y="1977630"/>
                  <a:pt x="1234101" y="1890176"/>
                  <a:pt x="1266381" y="1733385"/>
                </a:cubicBezTo>
                <a:cubicBezTo>
                  <a:pt x="1285065" y="1642634"/>
                  <a:pt x="1311504" y="1530702"/>
                  <a:pt x="1337942" y="1439186"/>
                </a:cubicBezTo>
                <a:cubicBezTo>
                  <a:pt x="1360982" y="1359433"/>
                  <a:pt x="1392324" y="1281864"/>
                  <a:pt x="1409504" y="1200647"/>
                </a:cubicBezTo>
                <a:cubicBezTo>
                  <a:pt x="1438659" y="1062824"/>
                  <a:pt x="1462801" y="923845"/>
                  <a:pt x="1496968" y="787179"/>
                </a:cubicBezTo>
                <a:cubicBezTo>
                  <a:pt x="1504919" y="755374"/>
                  <a:pt x="1514910" y="724010"/>
                  <a:pt x="1520822" y="691764"/>
                </a:cubicBezTo>
                <a:cubicBezTo>
                  <a:pt x="1559383" y="481431"/>
                  <a:pt x="1564077" y="362546"/>
                  <a:pt x="1616238" y="182880"/>
                </a:cubicBezTo>
                <a:cubicBezTo>
                  <a:pt x="1646357" y="79136"/>
                  <a:pt x="1641038" y="93522"/>
                  <a:pt x="1671897" y="31806"/>
                </a:cubicBezTo>
                <a:lnTo>
                  <a:pt x="1679848" y="0"/>
                </a:lnTo>
              </a:path>
            </a:pathLst>
          </a:custGeom>
          <a:noFill/>
          <a:ln w="28575">
            <a:solidFill>
              <a:srgbClr val="FF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7923" y="1668523"/>
            <a:ext cx="2919046" cy="3316715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276934"/>
              </p:ext>
            </p:extLst>
          </p:nvPr>
        </p:nvGraphicFramePr>
        <p:xfrm>
          <a:off x="3634553" y="2168264"/>
          <a:ext cx="4331144" cy="2030928"/>
        </p:xfrm>
        <a:graphic>
          <a:graphicData uri="http://schemas.openxmlformats.org/drawingml/2006/table">
            <a:tbl>
              <a:tblPr firstRow="1" bandRow="1">
                <a:tableStyleId>{C098623C-E721-4718-BE6B-1616D3A66325}</a:tableStyleId>
              </a:tblPr>
              <a:tblGrid>
                <a:gridCol w="707411">
                  <a:extLst>
                    <a:ext uri="{9D8B030D-6E8A-4147-A177-3AD203B41FA5}">
                      <a16:colId xmlns:a16="http://schemas.microsoft.com/office/drawing/2014/main" val="1960226095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701192750"/>
                    </a:ext>
                  </a:extLst>
                </a:gridCol>
                <a:gridCol w="414867">
                  <a:extLst>
                    <a:ext uri="{9D8B030D-6E8A-4147-A177-3AD203B41FA5}">
                      <a16:colId xmlns:a16="http://schemas.microsoft.com/office/drawing/2014/main" val="1662708348"/>
                    </a:ext>
                  </a:extLst>
                </a:gridCol>
                <a:gridCol w="1109133">
                  <a:extLst>
                    <a:ext uri="{9D8B030D-6E8A-4147-A177-3AD203B41FA5}">
                      <a16:colId xmlns:a16="http://schemas.microsoft.com/office/drawing/2014/main" val="57895369"/>
                    </a:ext>
                  </a:extLst>
                </a:gridCol>
                <a:gridCol w="651933">
                  <a:extLst>
                    <a:ext uri="{9D8B030D-6E8A-4147-A177-3AD203B41FA5}">
                      <a16:colId xmlns:a16="http://schemas.microsoft.com/office/drawing/2014/main" val="4180659676"/>
                    </a:ext>
                  </a:extLst>
                </a:gridCol>
              </a:tblGrid>
              <a:tr h="2781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i="0" dirty="0" err="1" smtClean="0"/>
                        <a:t>학수번호</a:t>
                      </a:r>
                      <a:endParaRPr lang="ko-KR" altLang="en-US" sz="900" b="1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i="0" dirty="0" smtClean="0"/>
                        <a:t>과목명</a:t>
                      </a:r>
                      <a:endParaRPr lang="ko-KR" altLang="en-US" sz="900" b="1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i="0" dirty="0" smtClean="0"/>
                        <a:t>학점</a:t>
                      </a:r>
                      <a:endParaRPr lang="ko-KR" altLang="en-US" sz="900" b="1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i="0" dirty="0" smtClean="0"/>
                        <a:t>강의 시간</a:t>
                      </a:r>
                      <a:endParaRPr lang="ko-KR" altLang="en-US" sz="900" b="1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i="0" dirty="0" smtClean="0"/>
                        <a:t>담당교수</a:t>
                      </a:r>
                      <a:endParaRPr lang="ko-KR" altLang="en-US" sz="900" b="1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808697"/>
                  </a:ext>
                </a:extLst>
              </a:tr>
              <a:tr h="267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>
                          <a:latin typeface="+mn-lt"/>
                        </a:rPr>
                        <a:t>12612076</a:t>
                      </a:r>
                      <a:endParaRPr lang="ko-KR" altLang="en-US" sz="900" i="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/>
                        <a:t>Practical</a:t>
                      </a:r>
                      <a:r>
                        <a:rPr lang="en-US" altLang="ko-KR" sz="900" i="0" baseline="0" dirty="0" smtClean="0"/>
                        <a:t> English B2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/>
                        <a:t>1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smtClean="0"/>
                        <a:t>금</a:t>
                      </a:r>
                      <a:r>
                        <a:rPr lang="en-US" altLang="ko-KR" sz="900" i="0" smtClean="0"/>
                        <a:t>7,</a:t>
                      </a:r>
                      <a:r>
                        <a:rPr lang="en-US" altLang="ko-KR" sz="900" i="0" baseline="0" smtClean="0"/>
                        <a:t> </a:t>
                      </a:r>
                      <a:r>
                        <a:rPr lang="ko-KR" altLang="en-US" sz="900" i="0" baseline="0" smtClean="0"/>
                        <a:t>금</a:t>
                      </a:r>
                      <a:r>
                        <a:rPr lang="en-US" altLang="ko-KR" sz="900" i="0" baseline="0" smtClean="0"/>
                        <a:t>8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err="1" smtClean="0"/>
                        <a:t>Kerson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8369276"/>
                  </a:ext>
                </a:extLst>
              </a:tr>
              <a:tr h="267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>
                          <a:latin typeface="+mn-lt"/>
                        </a:rPr>
                        <a:t>05198011</a:t>
                      </a:r>
                      <a:endParaRPr lang="ko-KR" altLang="en-US" sz="900" i="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smtClean="0"/>
                        <a:t>인간 심리의 이해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/>
                        <a:t>2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smtClean="0"/>
                        <a:t>수</a:t>
                      </a:r>
                      <a:r>
                        <a:rPr lang="en-US" altLang="ko-KR" sz="900" i="0" smtClean="0"/>
                        <a:t>1, </a:t>
                      </a:r>
                      <a:r>
                        <a:rPr lang="ko-KR" altLang="en-US" sz="900" i="0" smtClean="0"/>
                        <a:t>수</a:t>
                      </a:r>
                      <a:r>
                        <a:rPr lang="en-US" altLang="ko-KR" sz="900" i="0" smtClean="0"/>
                        <a:t>2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smtClean="0"/>
                        <a:t>이수연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087950"/>
                  </a:ext>
                </a:extLst>
              </a:tr>
              <a:tr h="267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>
                          <a:latin typeface="+mn-lt"/>
                        </a:rPr>
                        <a:t>11365007</a:t>
                      </a:r>
                      <a:endParaRPr lang="ko-KR" altLang="en-US" sz="900" i="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smtClean="0"/>
                        <a:t>창의적 고전읽기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/>
                        <a:t>2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smtClean="0"/>
                        <a:t>목</a:t>
                      </a:r>
                      <a:r>
                        <a:rPr lang="en-US" altLang="ko-KR" sz="900" i="0" dirty="0" smtClean="0"/>
                        <a:t>1, </a:t>
                      </a:r>
                      <a:r>
                        <a:rPr lang="ko-KR" altLang="en-US" sz="900" i="0" dirty="0" smtClean="0"/>
                        <a:t>목</a:t>
                      </a:r>
                      <a:r>
                        <a:rPr lang="en-US" altLang="ko-KR" sz="900" i="0" dirty="0" smtClean="0"/>
                        <a:t>2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smtClean="0"/>
                        <a:t>김경화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396140"/>
                  </a:ext>
                </a:extLst>
              </a:tr>
              <a:tr h="267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05189001</a:t>
                      </a:r>
                      <a:endParaRPr lang="ko-KR" altLang="en-US" sz="900" i="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smtClean="0"/>
                        <a:t>문학의</a:t>
                      </a:r>
                      <a:r>
                        <a:rPr lang="en-US" altLang="ko-KR" sz="900" i="0" dirty="0" smtClean="0"/>
                        <a:t> </a:t>
                      </a:r>
                      <a:r>
                        <a:rPr lang="ko-KR" altLang="en-US" sz="900" i="0" smtClean="0"/>
                        <a:t>이해 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/>
                        <a:t>2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smtClean="0"/>
                        <a:t>화</a:t>
                      </a:r>
                      <a:r>
                        <a:rPr lang="en-US" altLang="ko-KR" sz="900" i="0" dirty="0" smtClean="0"/>
                        <a:t>5,</a:t>
                      </a:r>
                      <a:r>
                        <a:rPr lang="en-US" altLang="ko-KR" sz="900" i="0" baseline="0" dirty="0" smtClean="0"/>
                        <a:t> </a:t>
                      </a:r>
                      <a:r>
                        <a:rPr lang="ko-KR" altLang="en-US" sz="900" i="0" baseline="0" smtClean="0"/>
                        <a:t>화</a:t>
                      </a:r>
                      <a:r>
                        <a:rPr lang="en-US" altLang="ko-KR" sz="900" i="0" baseline="0" smtClean="0"/>
                        <a:t>6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smtClean="0"/>
                        <a:t>박혜경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917156"/>
                  </a:ext>
                </a:extLst>
              </a:tr>
              <a:tr h="267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>
                          <a:latin typeface="+mn-lt"/>
                        </a:rPr>
                        <a:t>05310026</a:t>
                      </a:r>
                      <a:endParaRPr lang="ko-KR" altLang="en-US" sz="900" i="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smtClean="0"/>
                        <a:t>일본어</a:t>
                      </a:r>
                      <a:r>
                        <a:rPr lang="en-US" altLang="ko-KR" sz="900" i="0" smtClean="0"/>
                        <a:t>1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/>
                        <a:t>2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smtClean="0"/>
                        <a:t>월</a:t>
                      </a:r>
                      <a:r>
                        <a:rPr lang="en-US" altLang="ko-KR" sz="900" i="0" smtClean="0"/>
                        <a:t>7, </a:t>
                      </a:r>
                      <a:r>
                        <a:rPr lang="ko-KR" altLang="en-US" sz="900" i="0" smtClean="0"/>
                        <a:t>월</a:t>
                      </a:r>
                      <a:r>
                        <a:rPr lang="en-US" altLang="ko-KR" sz="900" i="0" smtClean="0"/>
                        <a:t>8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err="1" smtClean="0"/>
                        <a:t>유창석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949612"/>
                  </a:ext>
                </a:extLst>
              </a:tr>
              <a:tr h="41298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i="0" dirty="0" smtClean="0">
                          <a:latin typeface="+mn-lt"/>
                          <a:ea typeface="맑은 고딕" panose="020B0503020000020004" pitchFamily="50" charset="-127"/>
                        </a:rPr>
                        <a:t>〮〮〮</a:t>
                      </a:r>
                      <a:endParaRPr lang="ko-KR" altLang="en-US" sz="900" i="0" dirty="0" smtClean="0"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〮〮〮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i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〮〮〮</a:t>
                      </a:r>
                      <a:endParaRPr lang="ko-KR" altLang="en-US" sz="900" i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i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〮〮〮</a:t>
                      </a:r>
                      <a:endParaRPr lang="ko-KR" altLang="en-US" sz="900" i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i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〮〮〮</a:t>
                      </a:r>
                      <a:endParaRPr lang="ko-KR" altLang="en-US" sz="900" i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0609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540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83951E-6 L -0.32847 2.83951E-6 " pathEditMode="relative" rAng="0" ptsTypes="AA">
                                      <p:cBhvr>
                                        <p:cTn id="6" dur="1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27;p5"/>
          <p:cNvCxnSpPr/>
          <p:nvPr/>
        </p:nvCxnSpPr>
        <p:spPr>
          <a:xfrm>
            <a:off x="0" y="807893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28;p5"/>
          <p:cNvSpPr/>
          <p:nvPr/>
        </p:nvSpPr>
        <p:spPr>
          <a:xfrm>
            <a:off x="817475" y="604935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31;p5"/>
          <p:cNvCxnSpPr/>
          <p:nvPr/>
        </p:nvCxnSpPr>
        <p:spPr>
          <a:xfrm>
            <a:off x="5265650" y="807893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Google Shape;124;p17"/>
          <p:cNvSpPr txBox="1">
            <a:spLocks noGrp="1"/>
          </p:cNvSpPr>
          <p:nvPr>
            <p:ph type="title" idx="4294967295"/>
          </p:nvPr>
        </p:nvSpPr>
        <p:spPr>
          <a:xfrm>
            <a:off x="1381250" y="600281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altLang="ko-KR" dirty="0" smtClean="0">
                <a:latin typeface="경기천년바탕 Bold" panose="02020803020101020101" pitchFamily="18" charset="-127"/>
              </a:rPr>
              <a:t>Code </a:t>
            </a:r>
            <a:r>
              <a:rPr lang="en" altLang="ko-KR" dirty="0" smtClean="0">
                <a:highlight>
                  <a:srgbClr val="FFCD00"/>
                </a:highlight>
                <a:latin typeface="경기천년바탕 Bold" panose="02020803020101020101" pitchFamily="18" charset="-127"/>
              </a:rPr>
              <a:t>outline</a:t>
            </a:r>
            <a:endParaRPr dirty="0">
              <a:highlight>
                <a:srgbClr val="FFCD00"/>
              </a:highlight>
              <a:latin typeface="경기천년바탕 Bold" panose="02020803020101020101" pitchFamily="18" charset="-127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697363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모서리가 둥근 직사각형 24"/>
          <p:cNvSpPr/>
          <p:nvPr/>
        </p:nvSpPr>
        <p:spPr>
          <a:xfrm>
            <a:off x="478741" y="1910182"/>
            <a:ext cx="1950091" cy="2890417"/>
          </a:xfrm>
          <a:prstGeom prst="roundRect">
            <a:avLst/>
          </a:prstGeom>
          <a:solidFill>
            <a:srgbClr val="FFF2B9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21233" y="2338801"/>
            <a:ext cx="20651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 smtClean="0">
                <a:latin typeface="나눔스퀘어" panose="020B0600000101010101" pitchFamily="50" charset="-127"/>
              </a:rPr>
              <a:t>Make timetable </a:t>
            </a:r>
            <a:r>
              <a:rPr lang="en-US" altLang="ko-KR" sz="1800" dirty="0">
                <a:latin typeface="나눔스퀘어" panose="020B0600000101010101" pitchFamily="50" charset="-127"/>
              </a:rPr>
              <a:t>with 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information received</a:t>
            </a:r>
            <a:endParaRPr lang="en-US" altLang="ko-KR" sz="1800" dirty="0">
              <a:latin typeface="나눔스퀘어" panose="020B0600000101010101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58" y="3527510"/>
            <a:ext cx="889170" cy="889170"/>
          </a:xfrm>
          <a:prstGeom prst="rect">
            <a:avLst/>
          </a:prstGeom>
        </p:spPr>
      </p:pic>
      <p:sp>
        <p:nvSpPr>
          <p:cNvPr id="10" name="자유형 9"/>
          <p:cNvSpPr/>
          <p:nvPr/>
        </p:nvSpPr>
        <p:spPr>
          <a:xfrm rot="2022437">
            <a:off x="286068" y="1775635"/>
            <a:ext cx="566446" cy="595572"/>
          </a:xfrm>
          <a:custGeom>
            <a:avLst/>
            <a:gdLst>
              <a:gd name="connsiteX0" fmla="*/ 1528774 w 2236440"/>
              <a:gd name="connsiteY0" fmla="*/ 278296 h 2243911"/>
              <a:gd name="connsiteX1" fmla="*/ 1441309 w 2236440"/>
              <a:gd name="connsiteY1" fmla="*/ 357809 h 2243911"/>
              <a:gd name="connsiteX2" fmla="*/ 1433358 w 2236440"/>
              <a:gd name="connsiteY2" fmla="*/ 381663 h 2243911"/>
              <a:gd name="connsiteX3" fmla="*/ 1306137 w 2236440"/>
              <a:gd name="connsiteY3" fmla="*/ 492981 h 2243911"/>
              <a:gd name="connsiteX4" fmla="*/ 1242527 w 2236440"/>
              <a:gd name="connsiteY4" fmla="*/ 556592 h 2243911"/>
              <a:gd name="connsiteX5" fmla="*/ 1123257 w 2236440"/>
              <a:gd name="connsiteY5" fmla="*/ 652007 h 2243911"/>
              <a:gd name="connsiteX6" fmla="*/ 1027841 w 2236440"/>
              <a:gd name="connsiteY6" fmla="*/ 739472 h 2243911"/>
              <a:gd name="connsiteX7" fmla="*/ 908572 w 2236440"/>
              <a:gd name="connsiteY7" fmla="*/ 826936 h 2243911"/>
              <a:gd name="connsiteX8" fmla="*/ 837010 w 2236440"/>
              <a:gd name="connsiteY8" fmla="*/ 906449 h 2243911"/>
              <a:gd name="connsiteX9" fmla="*/ 558714 w 2236440"/>
              <a:gd name="connsiteY9" fmla="*/ 1144988 h 2243911"/>
              <a:gd name="connsiteX10" fmla="*/ 463299 w 2236440"/>
              <a:gd name="connsiteY10" fmla="*/ 1224501 h 2243911"/>
              <a:gd name="connsiteX11" fmla="*/ 264516 w 2236440"/>
              <a:gd name="connsiteY11" fmla="*/ 1399430 h 2243911"/>
              <a:gd name="connsiteX12" fmla="*/ 185003 w 2236440"/>
              <a:gd name="connsiteY12" fmla="*/ 1486894 h 2243911"/>
              <a:gd name="connsiteX13" fmla="*/ 73685 w 2236440"/>
              <a:gd name="connsiteY13" fmla="*/ 1598212 h 2243911"/>
              <a:gd name="connsiteX14" fmla="*/ 57782 w 2236440"/>
              <a:gd name="connsiteY14" fmla="*/ 1622066 h 2243911"/>
              <a:gd name="connsiteX15" fmla="*/ 33928 w 2236440"/>
              <a:gd name="connsiteY15" fmla="*/ 1653872 h 2243911"/>
              <a:gd name="connsiteX16" fmla="*/ 18026 w 2236440"/>
              <a:gd name="connsiteY16" fmla="*/ 1685677 h 2243911"/>
              <a:gd name="connsiteX17" fmla="*/ 2123 w 2236440"/>
              <a:gd name="connsiteY17" fmla="*/ 1709531 h 2243911"/>
              <a:gd name="connsiteX18" fmla="*/ 49831 w 2236440"/>
              <a:gd name="connsiteY18" fmla="*/ 1701579 h 2243911"/>
              <a:gd name="connsiteX19" fmla="*/ 177052 w 2236440"/>
              <a:gd name="connsiteY19" fmla="*/ 1661823 h 2243911"/>
              <a:gd name="connsiteX20" fmla="*/ 272468 w 2236440"/>
              <a:gd name="connsiteY20" fmla="*/ 1630018 h 2243911"/>
              <a:gd name="connsiteX21" fmla="*/ 447396 w 2236440"/>
              <a:gd name="connsiteY21" fmla="*/ 1598212 h 2243911"/>
              <a:gd name="connsiteX22" fmla="*/ 582568 w 2236440"/>
              <a:gd name="connsiteY22" fmla="*/ 1566407 h 2243911"/>
              <a:gd name="connsiteX23" fmla="*/ 709789 w 2236440"/>
              <a:gd name="connsiteY23" fmla="*/ 1542553 h 2243911"/>
              <a:gd name="connsiteX24" fmla="*/ 964231 w 2236440"/>
              <a:gd name="connsiteY24" fmla="*/ 1486894 h 2243911"/>
              <a:gd name="connsiteX25" fmla="*/ 1568530 w 2236440"/>
              <a:gd name="connsiteY25" fmla="*/ 1391479 h 2243911"/>
              <a:gd name="connsiteX26" fmla="*/ 1926339 w 2236440"/>
              <a:gd name="connsiteY26" fmla="*/ 1319917 h 2243911"/>
              <a:gd name="connsiteX27" fmla="*/ 2045608 w 2236440"/>
              <a:gd name="connsiteY27" fmla="*/ 1311966 h 2243911"/>
              <a:gd name="connsiteX28" fmla="*/ 2196683 w 2236440"/>
              <a:gd name="connsiteY28" fmla="*/ 1288112 h 2243911"/>
              <a:gd name="connsiteX29" fmla="*/ 2236440 w 2236440"/>
              <a:gd name="connsiteY29" fmla="*/ 1280160 h 2243911"/>
              <a:gd name="connsiteX30" fmla="*/ 2204634 w 2236440"/>
              <a:gd name="connsiteY30" fmla="*/ 1264258 h 2243911"/>
              <a:gd name="connsiteX31" fmla="*/ 2093316 w 2236440"/>
              <a:gd name="connsiteY31" fmla="*/ 1216550 h 2243911"/>
              <a:gd name="connsiteX32" fmla="*/ 2013803 w 2236440"/>
              <a:gd name="connsiteY32" fmla="*/ 1176793 h 2243911"/>
              <a:gd name="connsiteX33" fmla="*/ 1791167 w 2236440"/>
              <a:gd name="connsiteY33" fmla="*/ 1097280 h 2243911"/>
              <a:gd name="connsiteX34" fmla="*/ 1679848 w 2236440"/>
              <a:gd name="connsiteY34" fmla="*/ 1057524 h 2243911"/>
              <a:gd name="connsiteX35" fmla="*/ 1481066 w 2236440"/>
              <a:gd name="connsiteY35" fmla="*/ 985962 h 2243911"/>
              <a:gd name="connsiteX36" fmla="*/ 821108 w 2236440"/>
              <a:gd name="connsiteY36" fmla="*/ 771277 h 2243911"/>
              <a:gd name="connsiteX37" fmla="*/ 622325 w 2236440"/>
              <a:gd name="connsiteY37" fmla="*/ 699715 h 2243911"/>
              <a:gd name="connsiteX38" fmla="*/ 328127 w 2236440"/>
              <a:gd name="connsiteY38" fmla="*/ 548640 h 2243911"/>
              <a:gd name="connsiteX39" fmla="*/ 240662 w 2236440"/>
              <a:gd name="connsiteY39" fmla="*/ 477079 h 2243911"/>
              <a:gd name="connsiteX40" fmla="*/ 177052 w 2236440"/>
              <a:gd name="connsiteY40" fmla="*/ 437322 h 2243911"/>
              <a:gd name="connsiteX41" fmla="*/ 272468 w 2236440"/>
              <a:gd name="connsiteY41" fmla="*/ 731520 h 2243911"/>
              <a:gd name="connsiteX42" fmla="*/ 407640 w 2236440"/>
              <a:gd name="connsiteY42" fmla="*/ 1009816 h 2243911"/>
              <a:gd name="connsiteX43" fmla="*/ 606422 w 2236440"/>
              <a:gd name="connsiteY43" fmla="*/ 1311966 h 2243911"/>
              <a:gd name="connsiteX44" fmla="*/ 741594 w 2236440"/>
              <a:gd name="connsiteY44" fmla="*/ 1526651 h 2243911"/>
              <a:gd name="connsiteX45" fmla="*/ 829059 w 2236440"/>
              <a:gd name="connsiteY45" fmla="*/ 1661823 h 2243911"/>
              <a:gd name="connsiteX46" fmla="*/ 972182 w 2236440"/>
              <a:gd name="connsiteY46" fmla="*/ 1844703 h 2243911"/>
              <a:gd name="connsiteX47" fmla="*/ 1035793 w 2236440"/>
              <a:gd name="connsiteY47" fmla="*/ 1948070 h 2243911"/>
              <a:gd name="connsiteX48" fmla="*/ 1075549 w 2236440"/>
              <a:gd name="connsiteY48" fmla="*/ 2003729 h 2243911"/>
              <a:gd name="connsiteX49" fmla="*/ 1107354 w 2236440"/>
              <a:gd name="connsiteY49" fmla="*/ 2059388 h 2243911"/>
              <a:gd name="connsiteX50" fmla="*/ 1139160 w 2236440"/>
              <a:gd name="connsiteY50" fmla="*/ 2099145 h 2243911"/>
              <a:gd name="connsiteX51" fmla="*/ 1194819 w 2236440"/>
              <a:gd name="connsiteY51" fmla="*/ 2186609 h 2243911"/>
              <a:gd name="connsiteX52" fmla="*/ 1202770 w 2236440"/>
              <a:gd name="connsiteY52" fmla="*/ 2218414 h 2243911"/>
              <a:gd name="connsiteX53" fmla="*/ 1218673 w 2236440"/>
              <a:gd name="connsiteY53" fmla="*/ 2242268 h 2243911"/>
              <a:gd name="connsiteX54" fmla="*/ 1234575 w 2236440"/>
              <a:gd name="connsiteY54" fmla="*/ 2170706 h 2243911"/>
              <a:gd name="connsiteX55" fmla="*/ 1266381 w 2236440"/>
              <a:gd name="connsiteY55" fmla="*/ 1733385 h 2243911"/>
              <a:gd name="connsiteX56" fmla="*/ 1337942 w 2236440"/>
              <a:gd name="connsiteY56" fmla="*/ 1439186 h 2243911"/>
              <a:gd name="connsiteX57" fmla="*/ 1409504 w 2236440"/>
              <a:gd name="connsiteY57" fmla="*/ 1200647 h 2243911"/>
              <a:gd name="connsiteX58" fmla="*/ 1496968 w 2236440"/>
              <a:gd name="connsiteY58" fmla="*/ 787179 h 2243911"/>
              <a:gd name="connsiteX59" fmla="*/ 1520822 w 2236440"/>
              <a:gd name="connsiteY59" fmla="*/ 691764 h 2243911"/>
              <a:gd name="connsiteX60" fmla="*/ 1616238 w 2236440"/>
              <a:gd name="connsiteY60" fmla="*/ 182880 h 2243911"/>
              <a:gd name="connsiteX61" fmla="*/ 1671897 w 2236440"/>
              <a:gd name="connsiteY61" fmla="*/ 31806 h 2243911"/>
              <a:gd name="connsiteX62" fmla="*/ 1679848 w 2236440"/>
              <a:gd name="connsiteY62" fmla="*/ 0 h 2243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236440" h="2243911">
                <a:moveTo>
                  <a:pt x="1528774" y="278296"/>
                </a:moveTo>
                <a:cubicBezTo>
                  <a:pt x="1499619" y="304800"/>
                  <a:pt x="1468034" y="328857"/>
                  <a:pt x="1441309" y="357809"/>
                </a:cubicBezTo>
                <a:cubicBezTo>
                  <a:pt x="1435624" y="363968"/>
                  <a:pt x="1439285" y="375736"/>
                  <a:pt x="1433358" y="381663"/>
                </a:cubicBezTo>
                <a:cubicBezTo>
                  <a:pt x="1393513" y="421508"/>
                  <a:pt x="1345981" y="453136"/>
                  <a:pt x="1306137" y="492981"/>
                </a:cubicBezTo>
                <a:cubicBezTo>
                  <a:pt x="1284934" y="514185"/>
                  <a:pt x="1265155" y="536916"/>
                  <a:pt x="1242527" y="556592"/>
                </a:cubicBezTo>
                <a:cubicBezTo>
                  <a:pt x="1204108" y="590000"/>
                  <a:pt x="1162014" y="618992"/>
                  <a:pt x="1123257" y="652007"/>
                </a:cubicBezTo>
                <a:cubicBezTo>
                  <a:pt x="1090412" y="679986"/>
                  <a:pt x="1061289" y="712218"/>
                  <a:pt x="1027841" y="739472"/>
                </a:cubicBezTo>
                <a:cubicBezTo>
                  <a:pt x="989621" y="770614"/>
                  <a:pt x="945675" y="794471"/>
                  <a:pt x="908572" y="826936"/>
                </a:cubicBezTo>
                <a:cubicBezTo>
                  <a:pt x="881737" y="850417"/>
                  <a:pt x="863395" y="882463"/>
                  <a:pt x="837010" y="906449"/>
                </a:cubicBezTo>
                <a:cubicBezTo>
                  <a:pt x="746605" y="988635"/>
                  <a:pt x="651758" y="1065801"/>
                  <a:pt x="558714" y="1144988"/>
                </a:cubicBezTo>
                <a:cubicBezTo>
                  <a:pt x="527186" y="1171821"/>
                  <a:pt x="494379" y="1197150"/>
                  <a:pt x="463299" y="1224501"/>
                </a:cubicBezTo>
                <a:cubicBezTo>
                  <a:pt x="397038" y="1282811"/>
                  <a:pt x="323889" y="1334120"/>
                  <a:pt x="264516" y="1399430"/>
                </a:cubicBezTo>
                <a:cubicBezTo>
                  <a:pt x="238012" y="1428585"/>
                  <a:pt x="212864" y="1459033"/>
                  <a:pt x="185003" y="1486894"/>
                </a:cubicBezTo>
                <a:cubicBezTo>
                  <a:pt x="71406" y="1600491"/>
                  <a:pt x="214831" y="1428837"/>
                  <a:pt x="73685" y="1598212"/>
                </a:cubicBezTo>
                <a:cubicBezTo>
                  <a:pt x="67567" y="1605553"/>
                  <a:pt x="63337" y="1614290"/>
                  <a:pt x="57782" y="1622066"/>
                </a:cubicBezTo>
                <a:cubicBezTo>
                  <a:pt x="50079" y="1632850"/>
                  <a:pt x="40952" y="1642634"/>
                  <a:pt x="33928" y="1653872"/>
                </a:cubicBezTo>
                <a:cubicBezTo>
                  <a:pt x="27646" y="1663923"/>
                  <a:pt x="23907" y="1675386"/>
                  <a:pt x="18026" y="1685677"/>
                </a:cubicBezTo>
                <a:cubicBezTo>
                  <a:pt x="13285" y="1693974"/>
                  <a:pt x="-6425" y="1705257"/>
                  <a:pt x="2123" y="1709531"/>
                </a:cubicBezTo>
                <a:cubicBezTo>
                  <a:pt x="16543" y="1716741"/>
                  <a:pt x="33928" y="1704230"/>
                  <a:pt x="49831" y="1701579"/>
                </a:cubicBezTo>
                <a:cubicBezTo>
                  <a:pt x="106985" y="1663478"/>
                  <a:pt x="50027" y="1697390"/>
                  <a:pt x="177052" y="1661823"/>
                </a:cubicBezTo>
                <a:cubicBezTo>
                  <a:pt x="209336" y="1652783"/>
                  <a:pt x="239833" y="1637697"/>
                  <a:pt x="272468" y="1630018"/>
                </a:cubicBezTo>
                <a:cubicBezTo>
                  <a:pt x="330158" y="1616444"/>
                  <a:pt x="389340" y="1610121"/>
                  <a:pt x="447396" y="1598212"/>
                </a:cubicBezTo>
                <a:cubicBezTo>
                  <a:pt x="492740" y="1588911"/>
                  <a:pt x="537288" y="1576012"/>
                  <a:pt x="582568" y="1566407"/>
                </a:cubicBezTo>
                <a:cubicBezTo>
                  <a:pt x="624775" y="1557454"/>
                  <a:pt x="667550" y="1551353"/>
                  <a:pt x="709789" y="1542553"/>
                </a:cubicBezTo>
                <a:cubicBezTo>
                  <a:pt x="794784" y="1524846"/>
                  <a:pt x="878725" y="1501937"/>
                  <a:pt x="964231" y="1486894"/>
                </a:cubicBezTo>
                <a:cubicBezTo>
                  <a:pt x="1165075" y="1451561"/>
                  <a:pt x="1369824" y="1437334"/>
                  <a:pt x="1568530" y="1391479"/>
                </a:cubicBezTo>
                <a:cubicBezTo>
                  <a:pt x="1715898" y="1357471"/>
                  <a:pt x="1784013" y="1336661"/>
                  <a:pt x="1926339" y="1319917"/>
                </a:cubicBezTo>
                <a:cubicBezTo>
                  <a:pt x="1965911" y="1315262"/>
                  <a:pt x="2005852" y="1314616"/>
                  <a:pt x="2045608" y="1311966"/>
                </a:cubicBezTo>
                <a:cubicBezTo>
                  <a:pt x="2113860" y="1302215"/>
                  <a:pt x="2116033" y="1302344"/>
                  <a:pt x="2196683" y="1288112"/>
                </a:cubicBezTo>
                <a:cubicBezTo>
                  <a:pt x="2209992" y="1285763"/>
                  <a:pt x="2223188" y="1282811"/>
                  <a:pt x="2236440" y="1280160"/>
                </a:cubicBezTo>
                <a:cubicBezTo>
                  <a:pt x="2225838" y="1274859"/>
                  <a:pt x="2215466" y="1269072"/>
                  <a:pt x="2204634" y="1264258"/>
                </a:cubicBezTo>
                <a:cubicBezTo>
                  <a:pt x="2089695" y="1213174"/>
                  <a:pt x="2271098" y="1300763"/>
                  <a:pt x="2093316" y="1216550"/>
                </a:cubicBezTo>
                <a:cubicBezTo>
                  <a:pt x="2066536" y="1203865"/>
                  <a:pt x="2041366" y="1187673"/>
                  <a:pt x="2013803" y="1176793"/>
                </a:cubicBezTo>
                <a:cubicBezTo>
                  <a:pt x="1940504" y="1147859"/>
                  <a:pt x="1865379" y="1123784"/>
                  <a:pt x="1791167" y="1097280"/>
                </a:cubicBezTo>
                <a:lnTo>
                  <a:pt x="1679848" y="1057524"/>
                </a:lnTo>
                <a:cubicBezTo>
                  <a:pt x="1613566" y="1033730"/>
                  <a:pt x="1548221" y="1007169"/>
                  <a:pt x="1481066" y="985962"/>
                </a:cubicBezTo>
                <a:cubicBezTo>
                  <a:pt x="1291132" y="925983"/>
                  <a:pt x="1002840" y="836701"/>
                  <a:pt x="821108" y="771277"/>
                </a:cubicBezTo>
                <a:cubicBezTo>
                  <a:pt x="754847" y="747423"/>
                  <a:pt x="687712" y="725870"/>
                  <a:pt x="622325" y="699715"/>
                </a:cubicBezTo>
                <a:cubicBezTo>
                  <a:pt x="563421" y="676153"/>
                  <a:pt x="359061" y="573949"/>
                  <a:pt x="328127" y="548640"/>
                </a:cubicBezTo>
                <a:cubicBezTo>
                  <a:pt x="298972" y="524786"/>
                  <a:pt x="272963" y="496460"/>
                  <a:pt x="240662" y="477079"/>
                </a:cubicBezTo>
                <a:cubicBezTo>
                  <a:pt x="192712" y="448308"/>
                  <a:pt x="213765" y="461798"/>
                  <a:pt x="177052" y="437322"/>
                </a:cubicBezTo>
                <a:cubicBezTo>
                  <a:pt x="190642" y="481975"/>
                  <a:pt x="244386" y="668974"/>
                  <a:pt x="272468" y="731520"/>
                </a:cubicBezTo>
                <a:cubicBezTo>
                  <a:pt x="314709" y="825601"/>
                  <a:pt x="356210" y="920426"/>
                  <a:pt x="407640" y="1009816"/>
                </a:cubicBezTo>
                <a:cubicBezTo>
                  <a:pt x="467762" y="1114313"/>
                  <a:pt x="540993" y="1210707"/>
                  <a:pt x="606422" y="1311966"/>
                </a:cubicBezTo>
                <a:cubicBezTo>
                  <a:pt x="652317" y="1382994"/>
                  <a:pt x="696193" y="1455307"/>
                  <a:pt x="741594" y="1526651"/>
                </a:cubicBezTo>
                <a:cubicBezTo>
                  <a:pt x="770407" y="1571928"/>
                  <a:pt x="795983" y="1619560"/>
                  <a:pt x="829059" y="1661823"/>
                </a:cubicBezTo>
                <a:cubicBezTo>
                  <a:pt x="876767" y="1722783"/>
                  <a:pt x="931612" y="1778777"/>
                  <a:pt x="972182" y="1844703"/>
                </a:cubicBezTo>
                <a:cubicBezTo>
                  <a:pt x="993386" y="1879159"/>
                  <a:pt x="1013744" y="1914149"/>
                  <a:pt x="1035793" y="1948070"/>
                </a:cubicBezTo>
                <a:cubicBezTo>
                  <a:pt x="1048219" y="1967186"/>
                  <a:pt x="1063220" y="1984550"/>
                  <a:pt x="1075549" y="2003729"/>
                </a:cubicBezTo>
                <a:cubicBezTo>
                  <a:pt x="1087104" y="2021704"/>
                  <a:pt x="1095501" y="2041608"/>
                  <a:pt x="1107354" y="2059388"/>
                </a:cubicBezTo>
                <a:cubicBezTo>
                  <a:pt x="1116768" y="2073509"/>
                  <a:pt x="1130265" y="2084691"/>
                  <a:pt x="1139160" y="2099145"/>
                </a:cubicBezTo>
                <a:cubicBezTo>
                  <a:pt x="1198095" y="2194914"/>
                  <a:pt x="1143718" y="2135508"/>
                  <a:pt x="1194819" y="2186609"/>
                </a:cubicBezTo>
                <a:cubicBezTo>
                  <a:pt x="1197469" y="2197211"/>
                  <a:pt x="1198465" y="2208370"/>
                  <a:pt x="1202770" y="2218414"/>
                </a:cubicBezTo>
                <a:cubicBezTo>
                  <a:pt x="1206534" y="2227198"/>
                  <a:pt x="1213372" y="2250219"/>
                  <a:pt x="1218673" y="2242268"/>
                </a:cubicBezTo>
                <a:cubicBezTo>
                  <a:pt x="1232227" y="2221936"/>
                  <a:pt x="1229274" y="2194560"/>
                  <a:pt x="1234575" y="2170706"/>
                </a:cubicBezTo>
                <a:cubicBezTo>
                  <a:pt x="1243555" y="1977630"/>
                  <a:pt x="1234101" y="1890176"/>
                  <a:pt x="1266381" y="1733385"/>
                </a:cubicBezTo>
                <a:cubicBezTo>
                  <a:pt x="1285065" y="1642634"/>
                  <a:pt x="1311504" y="1530702"/>
                  <a:pt x="1337942" y="1439186"/>
                </a:cubicBezTo>
                <a:cubicBezTo>
                  <a:pt x="1360982" y="1359433"/>
                  <a:pt x="1392324" y="1281864"/>
                  <a:pt x="1409504" y="1200647"/>
                </a:cubicBezTo>
                <a:cubicBezTo>
                  <a:pt x="1438659" y="1062824"/>
                  <a:pt x="1462801" y="923845"/>
                  <a:pt x="1496968" y="787179"/>
                </a:cubicBezTo>
                <a:cubicBezTo>
                  <a:pt x="1504919" y="755374"/>
                  <a:pt x="1514910" y="724010"/>
                  <a:pt x="1520822" y="691764"/>
                </a:cubicBezTo>
                <a:cubicBezTo>
                  <a:pt x="1559383" y="481431"/>
                  <a:pt x="1564077" y="362546"/>
                  <a:pt x="1616238" y="182880"/>
                </a:cubicBezTo>
                <a:cubicBezTo>
                  <a:pt x="1646357" y="79136"/>
                  <a:pt x="1641038" y="93522"/>
                  <a:pt x="1671897" y="31806"/>
                </a:cubicBezTo>
                <a:lnTo>
                  <a:pt x="1679848" y="0"/>
                </a:lnTo>
              </a:path>
            </a:pathLst>
          </a:custGeom>
          <a:noFill/>
          <a:ln w="28575">
            <a:solidFill>
              <a:srgbClr val="FF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06655"/>
              </p:ext>
            </p:extLst>
          </p:nvPr>
        </p:nvGraphicFramePr>
        <p:xfrm>
          <a:off x="5716356" y="1507128"/>
          <a:ext cx="3083895" cy="3115440"/>
        </p:xfrm>
        <a:graphic>
          <a:graphicData uri="http://schemas.openxmlformats.org/drawingml/2006/table">
            <a:tbl>
              <a:tblPr firstRow="1" bandRow="1">
                <a:tableStyleId>{C098623C-E721-4718-BE6B-1616D3A66325}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659124947"/>
                    </a:ext>
                  </a:extLst>
                </a:gridCol>
                <a:gridCol w="575123">
                  <a:extLst>
                    <a:ext uri="{9D8B030D-6E8A-4147-A177-3AD203B41FA5}">
                      <a16:colId xmlns:a16="http://schemas.microsoft.com/office/drawing/2014/main" val="3565084823"/>
                    </a:ext>
                  </a:extLst>
                </a:gridCol>
                <a:gridCol w="575123">
                  <a:extLst>
                    <a:ext uri="{9D8B030D-6E8A-4147-A177-3AD203B41FA5}">
                      <a16:colId xmlns:a16="http://schemas.microsoft.com/office/drawing/2014/main" val="1947146600"/>
                    </a:ext>
                  </a:extLst>
                </a:gridCol>
                <a:gridCol w="575123">
                  <a:extLst>
                    <a:ext uri="{9D8B030D-6E8A-4147-A177-3AD203B41FA5}">
                      <a16:colId xmlns:a16="http://schemas.microsoft.com/office/drawing/2014/main" val="2193062799"/>
                    </a:ext>
                  </a:extLst>
                </a:gridCol>
                <a:gridCol w="575123">
                  <a:extLst>
                    <a:ext uri="{9D8B030D-6E8A-4147-A177-3AD203B41FA5}">
                      <a16:colId xmlns:a16="http://schemas.microsoft.com/office/drawing/2014/main" val="3951334287"/>
                    </a:ext>
                  </a:extLst>
                </a:gridCol>
                <a:gridCol w="575123">
                  <a:extLst>
                    <a:ext uri="{9D8B030D-6E8A-4147-A177-3AD203B41FA5}">
                      <a16:colId xmlns:a16="http://schemas.microsoft.com/office/drawing/2014/main" val="2444556661"/>
                    </a:ext>
                  </a:extLst>
                </a:gridCol>
              </a:tblGrid>
              <a:tr h="17750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월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화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수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목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금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7414169"/>
                  </a:ext>
                </a:extLst>
              </a:tr>
              <a:tr h="362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7946870"/>
                  </a:ext>
                </a:extLst>
              </a:tr>
              <a:tr h="362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7709925"/>
                  </a:ext>
                </a:extLst>
              </a:tr>
              <a:tr h="362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7788026"/>
                  </a:ext>
                </a:extLst>
              </a:tr>
              <a:tr h="362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878278"/>
                  </a:ext>
                </a:extLst>
              </a:tr>
              <a:tr h="362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5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8402986"/>
                  </a:ext>
                </a:extLst>
              </a:tr>
              <a:tr h="362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6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070057"/>
                  </a:ext>
                </a:extLst>
              </a:tr>
              <a:tr h="362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7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1178973"/>
                  </a:ext>
                </a:extLst>
              </a:tr>
              <a:tr h="362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8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2430982"/>
                  </a:ext>
                </a:extLst>
              </a:tr>
            </a:tbl>
          </a:graphicData>
        </a:graphic>
      </p:graphicFrame>
      <p:grpSp>
        <p:nvGrpSpPr>
          <p:cNvPr id="18" name="그룹 17"/>
          <p:cNvGrpSpPr/>
          <p:nvPr/>
        </p:nvGrpSpPr>
        <p:grpSpPr>
          <a:xfrm>
            <a:off x="7078980" y="2081108"/>
            <a:ext cx="1721271" cy="1811865"/>
            <a:chOff x="7109460" y="2345268"/>
            <a:chExt cx="1721271" cy="1811865"/>
          </a:xfrm>
        </p:grpSpPr>
        <p:sp>
          <p:nvSpPr>
            <p:cNvPr id="20" name="직사각형 19"/>
            <p:cNvSpPr/>
            <p:nvPr/>
          </p:nvSpPr>
          <p:spPr>
            <a:xfrm>
              <a:off x="7109460" y="3437466"/>
              <a:ext cx="569807" cy="7196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</a:rPr>
                <a:t>알고리즘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8260924" y="2345268"/>
              <a:ext cx="569807" cy="7196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</a:rPr>
                <a:t>알고리즘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927516" y="3173306"/>
            <a:ext cx="1148081" cy="1439334"/>
            <a:chOff x="5957996" y="3437466"/>
            <a:chExt cx="1148081" cy="1439334"/>
          </a:xfrm>
        </p:grpSpPr>
        <p:sp>
          <p:nvSpPr>
            <p:cNvPr id="23" name="직사각형 22"/>
            <p:cNvSpPr/>
            <p:nvPr/>
          </p:nvSpPr>
          <p:spPr>
            <a:xfrm>
              <a:off x="5957996" y="3437466"/>
              <a:ext cx="569807" cy="71966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</a:rPr>
                <a:t>데이터</a:t>
              </a:r>
              <a:endParaRPr lang="en-US" altLang="ko-KR" sz="7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</a:rPr>
                <a:t>베이스 </a:t>
              </a:r>
              <a:endParaRPr lang="en-US" altLang="ko-KR" sz="7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</a:rPr>
                <a:t>및 실습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536270" y="4157133"/>
              <a:ext cx="569807" cy="71966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</a:rPr>
                <a:t>데이터</a:t>
              </a:r>
              <a:endParaRPr lang="en-US" altLang="ko-KR" sz="7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</a:rPr>
                <a:t>베이스 </a:t>
              </a:r>
              <a:endParaRPr lang="en-US" altLang="ko-KR" sz="7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</a:rPr>
                <a:t>및 실습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6496054" y="2087574"/>
            <a:ext cx="1724230" cy="1805399"/>
            <a:chOff x="6526534" y="2351734"/>
            <a:chExt cx="1724230" cy="1805399"/>
          </a:xfrm>
        </p:grpSpPr>
        <p:sp>
          <p:nvSpPr>
            <p:cNvPr id="29" name="직사각형 28"/>
            <p:cNvSpPr/>
            <p:nvPr/>
          </p:nvSpPr>
          <p:spPr>
            <a:xfrm>
              <a:off x="6526534" y="2351734"/>
              <a:ext cx="569807" cy="719667"/>
            </a:xfrm>
            <a:prstGeom prst="rect">
              <a:avLst/>
            </a:prstGeom>
            <a:solidFill>
              <a:srgbClr val="C5DC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</a:rPr>
                <a:t>컴퓨터</a:t>
              </a:r>
              <a:endParaRPr lang="en-US" altLang="ko-KR" sz="7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</a:rPr>
                <a:t>네트워크</a:t>
              </a:r>
              <a:endParaRPr lang="en-US" altLang="ko-KR" sz="7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</a:rPr>
                <a:t>및</a:t>
              </a:r>
              <a:endParaRPr lang="en-US" altLang="ko-KR" sz="7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</a:rPr>
                <a:t>실습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680957" y="3437466"/>
              <a:ext cx="569807" cy="719667"/>
            </a:xfrm>
            <a:prstGeom prst="rect">
              <a:avLst/>
            </a:prstGeom>
            <a:solidFill>
              <a:srgbClr val="C5DC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</a:rPr>
                <a:t>컴퓨터</a:t>
              </a:r>
              <a:endParaRPr lang="en-US" altLang="ko-KR" sz="7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</a:rPr>
                <a:t>네트워크</a:t>
              </a:r>
              <a:endParaRPr lang="en-US" altLang="ko-KR" sz="7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</a:rPr>
                <a:t>및</a:t>
              </a:r>
              <a:endParaRPr lang="en-US" altLang="ko-KR" sz="7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</a:rPr>
                <a:t>실습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8230444" y="3902901"/>
            <a:ext cx="569807" cy="719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Practical</a:t>
            </a:r>
            <a:endParaRPr lang="en-US" altLang="ko-KR" sz="700" dirty="0">
              <a:solidFill>
                <a:schemeClr val="tx1"/>
              </a:solidFill>
            </a:endParaRPr>
          </a:p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English</a:t>
            </a:r>
          </a:p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B2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224588" y="2824709"/>
            <a:ext cx="569807" cy="1068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7 - 3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076052" y="1722379"/>
            <a:ext cx="569807" cy="719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인간</a:t>
            </a:r>
            <a:r>
              <a:rPr lang="en-US" altLang="ko-KR" sz="700" dirty="0" smtClean="0">
                <a:solidFill>
                  <a:schemeClr val="tx1"/>
                </a:solidFill>
              </a:rPr>
              <a:t> </a:t>
            </a:r>
            <a:r>
              <a:rPr lang="ko-KR" altLang="en-US" sz="700" dirty="0" smtClean="0">
                <a:solidFill>
                  <a:schemeClr val="tx1"/>
                </a:solidFill>
              </a:rPr>
              <a:t>심리의 이해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87923" y="1668523"/>
            <a:ext cx="2919046" cy="3316715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67476"/>
              </p:ext>
            </p:extLst>
          </p:nvPr>
        </p:nvGraphicFramePr>
        <p:xfrm>
          <a:off x="626357" y="2168264"/>
          <a:ext cx="4799083" cy="2030928"/>
        </p:xfrm>
        <a:graphic>
          <a:graphicData uri="http://schemas.openxmlformats.org/drawingml/2006/table">
            <a:tbl>
              <a:tblPr firstRow="1" bandRow="1">
                <a:tableStyleId>{C098623C-E721-4718-BE6B-1616D3A66325}</a:tableStyleId>
              </a:tblPr>
              <a:tblGrid>
                <a:gridCol w="708695">
                  <a:extLst>
                    <a:ext uri="{9D8B030D-6E8A-4147-A177-3AD203B41FA5}">
                      <a16:colId xmlns:a16="http://schemas.microsoft.com/office/drawing/2014/main" val="1960226095"/>
                    </a:ext>
                  </a:extLst>
                </a:gridCol>
                <a:gridCol w="1450429">
                  <a:extLst>
                    <a:ext uri="{9D8B030D-6E8A-4147-A177-3AD203B41FA5}">
                      <a16:colId xmlns:a16="http://schemas.microsoft.com/office/drawing/2014/main" val="701192750"/>
                    </a:ext>
                  </a:extLst>
                </a:gridCol>
                <a:gridCol w="415621">
                  <a:extLst>
                    <a:ext uri="{9D8B030D-6E8A-4147-A177-3AD203B41FA5}">
                      <a16:colId xmlns:a16="http://schemas.microsoft.com/office/drawing/2014/main" val="1662708348"/>
                    </a:ext>
                  </a:extLst>
                </a:gridCol>
                <a:gridCol w="1111147">
                  <a:extLst>
                    <a:ext uri="{9D8B030D-6E8A-4147-A177-3AD203B41FA5}">
                      <a16:colId xmlns:a16="http://schemas.microsoft.com/office/drawing/2014/main" val="57895369"/>
                    </a:ext>
                  </a:extLst>
                </a:gridCol>
                <a:gridCol w="653116">
                  <a:extLst>
                    <a:ext uri="{9D8B030D-6E8A-4147-A177-3AD203B41FA5}">
                      <a16:colId xmlns:a16="http://schemas.microsoft.com/office/drawing/2014/main" val="4180659676"/>
                    </a:ext>
                  </a:extLst>
                </a:gridCol>
                <a:gridCol w="460075">
                  <a:extLst>
                    <a:ext uri="{9D8B030D-6E8A-4147-A177-3AD203B41FA5}">
                      <a16:colId xmlns:a16="http://schemas.microsoft.com/office/drawing/2014/main" val="1831236448"/>
                    </a:ext>
                  </a:extLst>
                </a:gridCol>
              </a:tblGrid>
              <a:tr h="2781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i="0" dirty="0" err="1" smtClean="0"/>
                        <a:t>학수번호</a:t>
                      </a:r>
                      <a:endParaRPr lang="ko-KR" altLang="en-US" sz="900" b="1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i="0" dirty="0" smtClean="0"/>
                        <a:t>과목명</a:t>
                      </a:r>
                      <a:endParaRPr lang="ko-KR" altLang="en-US" sz="900" b="1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i="0" dirty="0" smtClean="0"/>
                        <a:t>학점</a:t>
                      </a:r>
                      <a:endParaRPr lang="ko-KR" altLang="en-US" sz="900" b="1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i="0" dirty="0" smtClean="0"/>
                        <a:t>강의 시간</a:t>
                      </a:r>
                      <a:endParaRPr lang="ko-KR" altLang="en-US" sz="900" b="1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i="0" dirty="0" smtClean="0"/>
                        <a:t>담당교수</a:t>
                      </a:r>
                      <a:endParaRPr lang="ko-KR" altLang="en-US" sz="900" b="1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i="0" dirty="0" smtClean="0"/>
                        <a:t>공강</a:t>
                      </a:r>
                      <a:endParaRPr lang="ko-KR" altLang="en-US" sz="900" b="1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808697"/>
                  </a:ext>
                </a:extLst>
              </a:tr>
              <a:tr h="267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>
                          <a:latin typeface="+mn-lt"/>
                        </a:rPr>
                        <a:t>12612076</a:t>
                      </a:r>
                      <a:endParaRPr lang="ko-KR" altLang="en-US" sz="900" i="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/>
                        <a:t>Practical</a:t>
                      </a:r>
                      <a:r>
                        <a:rPr lang="en-US" altLang="ko-KR" sz="900" i="0" baseline="0" dirty="0" smtClean="0"/>
                        <a:t> English B2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/>
                        <a:t>1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smtClean="0"/>
                        <a:t>금</a:t>
                      </a:r>
                      <a:r>
                        <a:rPr lang="en-US" altLang="ko-KR" sz="900" i="0" smtClean="0"/>
                        <a:t>7,</a:t>
                      </a:r>
                      <a:r>
                        <a:rPr lang="en-US" altLang="ko-KR" sz="900" i="0" baseline="0" smtClean="0"/>
                        <a:t> </a:t>
                      </a:r>
                      <a:r>
                        <a:rPr lang="ko-KR" altLang="en-US" sz="900" i="0" baseline="0" smtClean="0"/>
                        <a:t>금</a:t>
                      </a:r>
                      <a:r>
                        <a:rPr lang="en-US" altLang="ko-KR" sz="900" i="0" baseline="0" smtClean="0"/>
                        <a:t>8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err="1" smtClean="0"/>
                        <a:t>Kerson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/>
                        <a:t>4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8369276"/>
                  </a:ext>
                </a:extLst>
              </a:tr>
              <a:tr h="267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>
                          <a:latin typeface="+mn-lt"/>
                        </a:rPr>
                        <a:t>05198011</a:t>
                      </a:r>
                      <a:endParaRPr lang="ko-KR" altLang="en-US" sz="900" i="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smtClean="0"/>
                        <a:t>인간 심리의 이해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/>
                        <a:t>2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smtClean="0"/>
                        <a:t>수</a:t>
                      </a:r>
                      <a:r>
                        <a:rPr lang="en-US" altLang="ko-KR" sz="900" i="0" smtClean="0"/>
                        <a:t>1, </a:t>
                      </a:r>
                      <a:r>
                        <a:rPr lang="ko-KR" altLang="en-US" sz="900" i="0" smtClean="0"/>
                        <a:t>수</a:t>
                      </a:r>
                      <a:r>
                        <a:rPr lang="en-US" altLang="ko-KR" sz="900" i="0" smtClean="0"/>
                        <a:t>2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smtClean="0"/>
                        <a:t>이수연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/>
                        <a:t>3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087950"/>
                  </a:ext>
                </a:extLst>
              </a:tr>
              <a:tr h="267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>
                          <a:latin typeface="+mn-lt"/>
                        </a:rPr>
                        <a:t>11365007</a:t>
                      </a:r>
                      <a:endParaRPr lang="ko-KR" altLang="en-US" sz="900" i="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smtClean="0"/>
                        <a:t>창의적 고전읽기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/>
                        <a:t>2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smtClean="0"/>
                        <a:t>목</a:t>
                      </a:r>
                      <a:r>
                        <a:rPr lang="en-US" altLang="ko-KR" sz="900" i="0" dirty="0" smtClean="0"/>
                        <a:t>1, </a:t>
                      </a:r>
                      <a:r>
                        <a:rPr lang="ko-KR" altLang="en-US" sz="900" i="0" dirty="0" smtClean="0"/>
                        <a:t>목</a:t>
                      </a:r>
                      <a:r>
                        <a:rPr lang="en-US" altLang="ko-KR" sz="900" i="0" dirty="0" smtClean="0"/>
                        <a:t>2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smtClean="0"/>
                        <a:t>김경화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/>
                        <a:t>3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396140"/>
                  </a:ext>
                </a:extLst>
              </a:tr>
              <a:tr h="267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05189001</a:t>
                      </a:r>
                      <a:endParaRPr lang="ko-KR" altLang="en-US" sz="900" i="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smtClean="0"/>
                        <a:t>문학의</a:t>
                      </a:r>
                      <a:r>
                        <a:rPr lang="en-US" altLang="ko-KR" sz="900" i="0" dirty="0" smtClean="0"/>
                        <a:t> </a:t>
                      </a:r>
                      <a:r>
                        <a:rPr lang="ko-KR" altLang="en-US" sz="900" i="0" smtClean="0"/>
                        <a:t>이해 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/>
                        <a:t>2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smtClean="0"/>
                        <a:t>화</a:t>
                      </a:r>
                      <a:r>
                        <a:rPr lang="en-US" altLang="ko-KR" sz="900" i="0" dirty="0" smtClean="0"/>
                        <a:t>5,</a:t>
                      </a:r>
                      <a:r>
                        <a:rPr lang="en-US" altLang="ko-KR" sz="900" i="0" baseline="0" dirty="0" smtClean="0"/>
                        <a:t> </a:t>
                      </a:r>
                      <a:r>
                        <a:rPr lang="ko-KR" altLang="en-US" sz="900" i="0" baseline="0" smtClean="0"/>
                        <a:t>화</a:t>
                      </a:r>
                      <a:r>
                        <a:rPr lang="en-US" altLang="ko-KR" sz="900" i="0" baseline="0" smtClean="0"/>
                        <a:t>6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smtClean="0"/>
                        <a:t>박혜경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/>
                        <a:t>2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917156"/>
                  </a:ext>
                </a:extLst>
              </a:tr>
              <a:tr h="267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>
                          <a:latin typeface="+mn-lt"/>
                        </a:rPr>
                        <a:t>05310026</a:t>
                      </a:r>
                      <a:endParaRPr lang="ko-KR" altLang="en-US" sz="900" i="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smtClean="0"/>
                        <a:t>일본어</a:t>
                      </a:r>
                      <a:r>
                        <a:rPr lang="en-US" altLang="ko-KR" sz="900" i="0" smtClean="0"/>
                        <a:t>1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/>
                        <a:t>2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smtClean="0"/>
                        <a:t>월</a:t>
                      </a:r>
                      <a:r>
                        <a:rPr lang="en-US" altLang="ko-KR" sz="900" i="0" smtClean="0"/>
                        <a:t>7, </a:t>
                      </a:r>
                      <a:r>
                        <a:rPr lang="ko-KR" altLang="en-US" sz="900" i="0" smtClean="0"/>
                        <a:t>월</a:t>
                      </a:r>
                      <a:r>
                        <a:rPr lang="en-US" altLang="ko-KR" sz="900" i="0" smtClean="0"/>
                        <a:t>8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err="1" smtClean="0"/>
                        <a:t>유창석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/>
                        <a:t>1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949612"/>
                  </a:ext>
                </a:extLst>
              </a:tr>
              <a:tr h="41298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i="0" dirty="0" smtClean="0">
                          <a:latin typeface="+mn-lt"/>
                          <a:ea typeface="맑은 고딕" panose="020B0503020000020004" pitchFamily="50" charset="-127"/>
                        </a:rPr>
                        <a:t>〮〮〮</a:t>
                      </a:r>
                      <a:endParaRPr lang="ko-KR" altLang="en-US" sz="900" i="0" dirty="0" smtClean="0"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〮〮〮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i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〮〮〮</a:t>
                      </a:r>
                      <a:endParaRPr lang="ko-KR" altLang="en-US" sz="900" i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i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〮〮〮</a:t>
                      </a:r>
                      <a:endParaRPr lang="ko-KR" altLang="en-US" sz="900" i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i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〮〮〮</a:t>
                      </a:r>
                      <a:endParaRPr lang="ko-KR" altLang="en-US" sz="900" i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900" i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060963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098085" y="2471353"/>
            <a:ext cx="195281" cy="224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5098085" y="2729435"/>
            <a:ext cx="195281" cy="224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098085" y="3010426"/>
            <a:ext cx="195281" cy="224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5108276" y="3542547"/>
            <a:ext cx="195281" cy="224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7079614" y="2437422"/>
            <a:ext cx="569807" cy="715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5 - 2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656050" y="1722379"/>
            <a:ext cx="569807" cy="719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창의적</a:t>
            </a:r>
            <a:endParaRPr lang="en-US" altLang="ko-KR" sz="7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고전읽기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659612" y="2437422"/>
            <a:ext cx="569807" cy="715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5 - 2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503335" y="3174359"/>
            <a:ext cx="569807" cy="719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문학의 이해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100643" y="3281842"/>
            <a:ext cx="195281" cy="224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5924102" y="3906016"/>
            <a:ext cx="569807" cy="719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일본어</a:t>
            </a:r>
            <a:r>
              <a:rPr lang="en-US" altLang="ko-KR" sz="700" dirty="0" smtClean="0">
                <a:solidFill>
                  <a:schemeClr val="tx1"/>
                </a:solidFill>
              </a:rPr>
              <a:t>1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5189525" y="1836420"/>
            <a:ext cx="0" cy="27401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170883" y="1555054"/>
            <a:ext cx="184307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Start </a:t>
            </a:r>
            <a:r>
              <a:rPr lang="en-US" altLang="ko-KR" sz="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time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for </a:t>
            </a:r>
            <a:r>
              <a:rPr lang="en-US" altLang="ko-KR" sz="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the nearest course</a:t>
            </a:r>
          </a:p>
          <a:p>
            <a:pPr algn="ctr"/>
            <a:r>
              <a:rPr lang="en-US" altLang="ko-KR" sz="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endParaRPr lang="en-US" altLang="ko-KR" sz="8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End time of</a:t>
            </a:r>
            <a:r>
              <a:rPr lang="ko-KR" altLang="en-US" sz="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course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H="1">
            <a:off x="5012970" y="1836420"/>
            <a:ext cx="1729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3152712" y="1552191"/>
            <a:ext cx="1865069" cy="461685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6498982" y="2790419"/>
            <a:ext cx="569807" cy="3743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5 - 3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170883" y="858425"/>
            <a:ext cx="184307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Start </a:t>
            </a:r>
            <a:r>
              <a:rPr lang="en-US" altLang="ko-KR" sz="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time </a:t>
            </a:r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for </a:t>
            </a:r>
            <a:r>
              <a:rPr lang="en-US" altLang="ko-KR" sz="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course</a:t>
            </a:r>
          </a:p>
          <a:p>
            <a:pPr algn="ctr"/>
            <a:r>
              <a:rPr lang="en-US" altLang="ko-KR" sz="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</a:p>
          <a:p>
            <a:pPr algn="ctr"/>
            <a:r>
              <a:rPr lang="en-US" altLang="ko-KR" sz="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End time of the nearest</a:t>
            </a:r>
            <a:r>
              <a:rPr lang="ko-KR" altLang="en-US" sz="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course</a:t>
            </a: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3152712" y="855562"/>
            <a:ext cx="1865069" cy="461685"/>
          </a:xfrm>
          <a:prstGeom prst="round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901768" y="1304538"/>
            <a:ext cx="381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or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9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" grpId="0" animBg="1"/>
      <p:bldP spid="37" grpId="0" animBg="1"/>
      <p:bldP spid="38" grpId="0" animBg="1"/>
      <p:bldP spid="39" grpId="0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6" grpId="0" animBg="1"/>
      <p:bldP spid="47" grpId="0" animBg="1"/>
      <p:bldP spid="47" grpId="1" animBg="1"/>
      <p:bldP spid="45" grpId="0" animBg="1"/>
      <p:bldP spid="45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27;p5"/>
          <p:cNvCxnSpPr/>
          <p:nvPr/>
        </p:nvCxnSpPr>
        <p:spPr>
          <a:xfrm>
            <a:off x="0" y="807893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28;p5"/>
          <p:cNvSpPr/>
          <p:nvPr/>
        </p:nvSpPr>
        <p:spPr>
          <a:xfrm>
            <a:off x="817475" y="604935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31;p5"/>
          <p:cNvCxnSpPr/>
          <p:nvPr/>
        </p:nvCxnSpPr>
        <p:spPr>
          <a:xfrm>
            <a:off x="5265650" y="807893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Google Shape;124;p17"/>
          <p:cNvSpPr txBox="1">
            <a:spLocks noGrp="1"/>
          </p:cNvSpPr>
          <p:nvPr>
            <p:ph type="title" idx="4294967295"/>
          </p:nvPr>
        </p:nvSpPr>
        <p:spPr>
          <a:xfrm>
            <a:off x="1381250" y="600281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altLang="ko-KR" dirty="0" smtClean="0">
                <a:latin typeface="경기천년바탕 Bold" panose="02020803020101020101" pitchFamily="18" charset="-127"/>
              </a:rPr>
              <a:t>Code </a:t>
            </a:r>
            <a:r>
              <a:rPr lang="en" altLang="ko-KR" dirty="0" smtClean="0">
                <a:highlight>
                  <a:srgbClr val="FFCD00"/>
                </a:highlight>
                <a:latin typeface="경기천년바탕 Bold" panose="02020803020101020101" pitchFamily="18" charset="-127"/>
              </a:rPr>
              <a:t>outline</a:t>
            </a:r>
            <a:endParaRPr dirty="0">
              <a:highlight>
                <a:srgbClr val="FFCD00"/>
              </a:highlight>
              <a:latin typeface="경기천년바탕 Bold" panose="02020803020101020101" pitchFamily="18" charset="-127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697363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모서리가 둥근 직사각형 24"/>
          <p:cNvSpPr/>
          <p:nvPr/>
        </p:nvSpPr>
        <p:spPr>
          <a:xfrm>
            <a:off x="478741" y="1910182"/>
            <a:ext cx="1950091" cy="2890417"/>
          </a:xfrm>
          <a:prstGeom prst="roundRect">
            <a:avLst/>
          </a:prstGeom>
          <a:solidFill>
            <a:srgbClr val="FFF2B9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21233" y="2338801"/>
            <a:ext cx="20651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 smtClean="0">
                <a:latin typeface="나눔스퀘어" panose="020B0600000101010101" pitchFamily="50" charset="-127"/>
              </a:rPr>
              <a:t>Make timetable </a:t>
            </a:r>
            <a:r>
              <a:rPr lang="en-US" altLang="ko-KR" sz="1800" dirty="0">
                <a:latin typeface="나눔스퀘어" panose="020B0600000101010101" pitchFamily="50" charset="-127"/>
              </a:rPr>
              <a:t>with 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information received</a:t>
            </a:r>
            <a:endParaRPr lang="en-US" altLang="ko-KR" sz="1800" dirty="0">
              <a:latin typeface="나눔스퀘어" panose="020B0600000101010101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58" y="3527510"/>
            <a:ext cx="889170" cy="889170"/>
          </a:xfrm>
          <a:prstGeom prst="rect">
            <a:avLst/>
          </a:prstGeom>
        </p:spPr>
      </p:pic>
      <p:sp>
        <p:nvSpPr>
          <p:cNvPr id="10" name="자유형 9"/>
          <p:cNvSpPr/>
          <p:nvPr/>
        </p:nvSpPr>
        <p:spPr>
          <a:xfrm rot="2022437">
            <a:off x="286068" y="1775635"/>
            <a:ext cx="566446" cy="595572"/>
          </a:xfrm>
          <a:custGeom>
            <a:avLst/>
            <a:gdLst>
              <a:gd name="connsiteX0" fmla="*/ 1528774 w 2236440"/>
              <a:gd name="connsiteY0" fmla="*/ 278296 h 2243911"/>
              <a:gd name="connsiteX1" fmla="*/ 1441309 w 2236440"/>
              <a:gd name="connsiteY1" fmla="*/ 357809 h 2243911"/>
              <a:gd name="connsiteX2" fmla="*/ 1433358 w 2236440"/>
              <a:gd name="connsiteY2" fmla="*/ 381663 h 2243911"/>
              <a:gd name="connsiteX3" fmla="*/ 1306137 w 2236440"/>
              <a:gd name="connsiteY3" fmla="*/ 492981 h 2243911"/>
              <a:gd name="connsiteX4" fmla="*/ 1242527 w 2236440"/>
              <a:gd name="connsiteY4" fmla="*/ 556592 h 2243911"/>
              <a:gd name="connsiteX5" fmla="*/ 1123257 w 2236440"/>
              <a:gd name="connsiteY5" fmla="*/ 652007 h 2243911"/>
              <a:gd name="connsiteX6" fmla="*/ 1027841 w 2236440"/>
              <a:gd name="connsiteY6" fmla="*/ 739472 h 2243911"/>
              <a:gd name="connsiteX7" fmla="*/ 908572 w 2236440"/>
              <a:gd name="connsiteY7" fmla="*/ 826936 h 2243911"/>
              <a:gd name="connsiteX8" fmla="*/ 837010 w 2236440"/>
              <a:gd name="connsiteY8" fmla="*/ 906449 h 2243911"/>
              <a:gd name="connsiteX9" fmla="*/ 558714 w 2236440"/>
              <a:gd name="connsiteY9" fmla="*/ 1144988 h 2243911"/>
              <a:gd name="connsiteX10" fmla="*/ 463299 w 2236440"/>
              <a:gd name="connsiteY10" fmla="*/ 1224501 h 2243911"/>
              <a:gd name="connsiteX11" fmla="*/ 264516 w 2236440"/>
              <a:gd name="connsiteY11" fmla="*/ 1399430 h 2243911"/>
              <a:gd name="connsiteX12" fmla="*/ 185003 w 2236440"/>
              <a:gd name="connsiteY12" fmla="*/ 1486894 h 2243911"/>
              <a:gd name="connsiteX13" fmla="*/ 73685 w 2236440"/>
              <a:gd name="connsiteY13" fmla="*/ 1598212 h 2243911"/>
              <a:gd name="connsiteX14" fmla="*/ 57782 w 2236440"/>
              <a:gd name="connsiteY14" fmla="*/ 1622066 h 2243911"/>
              <a:gd name="connsiteX15" fmla="*/ 33928 w 2236440"/>
              <a:gd name="connsiteY15" fmla="*/ 1653872 h 2243911"/>
              <a:gd name="connsiteX16" fmla="*/ 18026 w 2236440"/>
              <a:gd name="connsiteY16" fmla="*/ 1685677 h 2243911"/>
              <a:gd name="connsiteX17" fmla="*/ 2123 w 2236440"/>
              <a:gd name="connsiteY17" fmla="*/ 1709531 h 2243911"/>
              <a:gd name="connsiteX18" fmla="*/ 49831 w 2236440"/>
              <a:gd name="connsiteY18" fmla="*/ 1701579 h 2243911"/>
              <a:gd name="connsiteX19" fmla="*/ 177052 w 2236440"/>
              <a:gd name="connsiteY19" fmla="*/ 1661823 h 2243911"/>
              <a:gd name="connsiteX20" fmla="*/ 272468 w 2236440"/>
              <a:gd name="connsiteY20" fmla="*/ 1630018 h 2243911"/>
              <a:gd name="connsiteX21" fmla="*/ 447396 w 2236440"/>
              <a:gd name="connsiteY21" fmla="*/ 1598212 h 2243911"/>
              <a:gd name="connsiteX22" fmla="*/ 582568 w 2236440"/>
              <a:gd name="connsiteY22" fmla="*/ 1566407 h 2243911"/>
              <a:gd name="connsiteX23" fmla="*/ 709789 w 2236440"/>
              <a:gd name="connsiteY23" fmla="*/ 1542553 h 2243911"/>
              <a:gd name="connsiteX24" fmla="*/ 964231 w 2236440"/>
              <a:gd name="connsiteY24" fmla="*/ 1486894 h 2243911"/>
              <a:gd name="connsiteX25" fmla="*/ 1568530 w 2236440"/>
              <a:gd name="connsiteY25" fmla="*/ 1391479 h 2243911"/>
              <a:gd name="connsiteX26" fmla="*/ 1926339 w 2236440"/>
              <a:gd name="connsiteY26" fmla="*/ 1319917 h 2243911"/>
              <a:gd name="connsiteX27" fmla="*/ 2045608 w 2236440"/>
              <a:gd name="connsiteY27" fmla="*/ 1311966 h 2243911"/>
              <a:gd name="connsiteX28" fmla="*/ 2196683 w 2236440"/>
              <a:gd name="connsiteY28" fmla="*/ 1288112 h 2243911"/>
              <a:gd name="connsiteX29" fmla="*/ 2236440 w 2236440"/>
              <a:gd name="connsiteY29" fmla="*/ 1280160 h 2243911"/>
              <a:gd name="connsiteX30" fmla="*/ 2204634 w 2236440"/>
              <a:gd name="connsiteY30" fmla="*/ 1264258 h 2243911"/>
              <a:gd name="connsiteX31" fmla="*/ 2093316 w 2236440"/>
              <a:gd name="connsiteY31" fmla="*/ 1216550 h 2243911"/>
              <a:gd name="connsiteX32" fmla="*/ 2013803 w 2236440"/>
              <a:gd name="connsiteY32" fmla="*/ 1176793 h 2243911"/>
              <a:gd name="connsiteX33" fmla="*/ 1791167 w 2236440"/>
              <a:gd name="connsiteY33" fmla="*/ 1097280 h 2243911"/>
              <a:gd name="connsiteX34" fmla="*/ 1679848 w 2236440"/>
              <a:gd name="connsiteY34" fmla="*/ 1057524 h 2243911"/>
              <a:gd name="connsiteX35" fmla="*/ 1481066 w 2236440"/>
              <a:gd name="connsiteY35" fmla="*/ 985962 h 2243911"/>
              <a:gd name="connsiteX36" fmla="*/ 821108 w 2236440"/>
              <a:gd name="connsiteY36" fmla="*/ 771277 h 2243911"/>
              <a:gd name="connsiteX37" fmla="*/ 622325 w 2236440"/>
              <a:gd name="connsiteY37" fmla="*/ 699715 h 2243911"/>
              <a:gd name="connsiteX38" fmla="*/ 328127 w 2236440"/>
              <a:gd name="connsiteY38" fmla="*/ 548640 h 2243911"/>
              <a:gd name="connsiteX39" fmla="*/ 240662 w 2236440"/>
              <a:gd name="connsiteY39" fmla="*/ 477079 h 2243911"/>
              <a:gd name="connsiteX40" fmla="*/ 177052 w 2236440"/>
              <a:gd name="connsiteY40" fmla="*/ 437322 h 2243911"/>
              <a:gd name="connsiteX41" fmla="*/ 272468 w 2236440"/>
              <a:gd name="connsiteY41" fmla="*/ 731520 h 2243911"/>
              <a:gd name="connsiteX42" fmla="*/ 407640 w 2236440"/>
              <a:gd name="connsiteY42" fmla="*/ 1009816 h 2243911"/>
              <a:gd name="connsiteX43" fmla="*/ 606422 w 2236440"/>
              <a:gd name="connsiteY43" fmla="*/ 1311966 h 2243911"/>
              <a:gd name="connsiteX44" fmla="*/ 741594 w 2236440"/>
              <a:gd name="connsiteY44" fmla="*/ 1526651 h 2243911"/>
              <a:gd name="connsiteX45" fmla="*/ 829059 w 2236440"/>
              <a:gd name="connsiteY45" fmla="*/ 1661823 h 2243911"/>
              <a:gd name="connsiteX46" fmla="*/ 972182 w 2236440"/>
              <a:gd name="connsiteY46" fmla="*/ 1844703 h 2243911"/>
              <a:gd name="connsiteX47" fmla="*/ 1035793 w 2236440"/>
              <a:gd name="connsiteY47" fmla="*/ 1948070 h 2243911"/>
              <a:gd name="connsiteX48" fmla="*/ 1075549 w 2236440"/>
              <a:gd name="connsiteY48" fmla="*/ 2003729 h 2243911"/>
              <a:gd name="connsiteX49" fmla="*/ 1107354 w 2236440"/>
              <a:gd name="connsiteY49" fmla="*/ 2059388 h 2243911"/>
              <a:gd name="connsiteX50" fmla="*/ 1139160 w 2236440"/>
              <a:gd name="connsiteY50" fmla="*/ 2099145 h 2243911"/>
              <a:gd name="connsiteX51" fmla="*/ 1194819 w 2236440"/>
              <a:gd name="connsiteY51" fmla="*/ 2186609 h 2243911"/>
              <a:gd name="connsiteX52" fmla="*/ 1202770 w 2236440"/>
              <a:gd name="connsiteY52" fmla="*/ 2218414 h 2243911"/>
              <a:gd name="connsiteX53" fmla="*/ 1218673 w 2236440"/>
              <a:gd name="connsiteY53" fmla="*/ 2242268 h 2243911"/>
              <a:gd name="connsiteX54" fmla="*/ 1234575 w 2236440"/>
              <a:gd name="connsiteY54" fmla="*/ 2170706 h 2243911"/>
              <a:gd name="connsiteX55" fmla="*/ 1266381 w 2236440"/>
              <a:gd name="connsiteY55" fmla="*/ 1733385 h 2243911"/>
              <a:gd name="connsiteX56" fmla="*/ 1337942 w 2236440"/>
              <a:gd name="connsiteY56" fmla="*/ 1439186 h 2243911"/>
              <a:gd name="connsiteX57" fmla="*/ 1409504 w 2236440"/>
              <a:gd name="connsiteY57" fmla="*/ 1200647 h 2243911"/>
              <a:gd name="connsiteX58" fmla="*/ 1496968 w 2236440"/>
              <a:gd name="connsiteY58" fmla="*/ 787179 h 2243911"/>
              <a:gd name="connsiteX59" fmla="*/ 1520822 w 2236440"/>
              <a:gd name="connsiteY59" fmla="*/ 691764 h 2243911"/>
              <a:gd name="connsiteX60" fmla="*/ 1616238 w 2236440"/>
              <a:gd name="connsiteY60" fmla="*/ 182880 h 2243911"/>
              <a:gd name="connsiteX61" fmla="*/ 1671897 w 2236440"/>
              <a:gd name="connsiteY61" fmla="*/ 31806 h 2243911"/>
              <a:gd name="connsiteX62" fmla="*/ 1679848 w 2236440"/>
              <a:gd name="connsiteY62" fmla="*/ 0 h 2243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236440" h="2243911">
                <a:moveTo>
                  <a:pt x="1528774" y="278296"/>
                </a:moveTo>
                <a:cubicBezTo>
                  <a:pt x="1499619" y="304800"/>
                  <a:pt x="1468034" y="328857"/>
                  <a:pt x="1441309" y="357809"/>
                </a:cubicBezTo>
                <a:cubicBezTo>
                  <a:pt x="1435624" y="363968"/>
                  <a:pt x="1439285" y="375736"/>
                  <a:pt x="1433358" y="381663"/>
                </a:cubicBezTo>
                <a:cubicBezTo>
                  <a:pt x="1393513" y="421508"/>
                  <a:pt x="1345981" y="453136"/>
                  <a:pt x="1306137" y="492981"/>
                </a:cubicBezTo>
                <a:cubicBezTo>
                  <a:pt x="1284934" y="514185"/>
                  <a:pt x="1265155" y="536916"/>
                  <a:pt x="1242527" y="556592"/>
                </a:cubicBezTo>
                <a:cubicBezTo>
                  <a:pt x="1204108" y="590000"/>
                  <a:pt x="1162014" y="618992"/>
                  <a:pt x="1123257" y="652007"/>
                </a:cubicBezTo>
                <a:cubicBezTo>
                  <a:pt x="1090412" y="679986"/>
                  <a:pt x="1061289" y="712218"/>
                  <a:pt x="1027841" y="739472"/>
                </a:cubicBezTo>
                <a:cubicBezTo>
                  <a:pt x="989621" y="770614"/>
                  <a:pt x="945675" y="794471"/>
                  <a:pt x="908572" y="826936"/>
                </a:cubicBezTo>
                <a:cubicBezTo>
                  <a:pt x="881737" y="850417"/>
                  <a:pt x="863395" y="882463"/>
                  <a:pt x="837010" y="906449"/>
                </a:cubicBezTo>
                <a:cubicBezTo>
                  <a:pt x="746605" y="988635"/>
                  <a:pt x="651758" y="1065801"/>
                  <a:pt x="558714" y="1144988"/>
                </a:cubicBezTo>
                <a:cubicBezTo>
                  <a:pt x="527186" y="1171821"/>
                  <a:pt x="494379" y="1197150"/>
                  <a:pt x="463299" y="1224501"/>
                </a:cubicBezTo>
                <a:cubicBezTo>
                  <a:pt x="397038" y="1282811"/>
                  <a:pt x="323889" y="1334120"/>
                  <a:pt x="264516" y="1399430"/>
                </a:cubicBezTo>
                <a:cubicBezTo>
                  <a:pt x="238012" y="1428585"/>
                  <a:pt x="212864" y="1459033"/>
                  <a:pt x="185003" y="1486894"/>
                </a:cubicBezTo>
                <a:cubicBezTo>
                  <a:pt x="71406" y="1600491"/>
                  <a:pt x="214831" y="1428837"/>
                  <a:pt x="73685" y="1598212"/>
                </a:cubicBezTo>
                <a:cubicBezTo>
                  <a:pt x="67567" y="1605553"/>
                  <a:pt x="63337" y="1614290"/>
                  <a:pt x="57782" y="1622066"/>
                </a:cubicBezTo>
                <a:cubicBezTo>
                  <a:pt x="50079" y="1632850"/>
                  <a:pt x="40952" y="1642634"/>
                  <a:pt x="33928" y="1653872"/>
                </a:cubicBezTo>
                <a:cubicBezTo>
                  <a:pt x="27646" y="1663923"/>
                  <a:pt x="23907" y="1675386"/>
                  <a:pt x="18026" y="1685677"/>
                </a:cubicBezTo>
                <a:cubicBezTo>
                  <a:pt x="13285" y="1693974"/>
                  <a:pt x="-6425" y="1705257"/>
                  <a:pt x="2123" y="1709531"/>
                </a:cubicBezTo>
                <a:cubicBezTo>
                  <a:pt x="16543" y="1716741"/>
                  <a:pt x="33928" y="1704230"/>
                  <a:pt x="49831" y="1701579"/>
                </a:cubicBezTo>
                <a:cubicBezTo>
                  <a:pt x="106985" y="1663478"/>
                  <a:pt x="50027" y="1697390"/>
                  <a:pt x="177052" y="1661823"/>
                </a:cubicBezTo>
                <a:cubicBezTo>
                  <a:pt x="209336" y="1652783"/>
                  <a:pt x="239833" y="1637697"/>
                  <a:pt x="272468" y="1630018"/>
                </a:cubicBezTo>
                <a:cubicBezTo>
                  <a:pt x="330158" y="1616444"/>
                  <a:pt x="389340" y="1610121"/>
                  <a:pt x="447396" y="1598212"/>
                </a:cubicBezTo>
                <a:cubicBezTo>
                  <a:pt x="492740" y="1588911"/>
                  <a:pt x="537288" y="1576012"/>
                  <a:pt x="582568" y="1566407"/>
                </a:cubicBezTo>
                <a:cubicBezTo>
                  <a:pt x="624775" y="1557454"/>
                  <a:pt x="667550" y="1551353"/>
                  <a:pt x="709789" y="1542553"/>
                </a:cubicBezTo>
                <a:cubicBezTo>
                  <a:pt x="794784" y="1524846"/>
                  <a:pt x="878725" y="1501937"/>
                  <a:pt x="964231" y="1486894"/>
                </a:cubicBezTo>
                <a:cubicBezTo>
                  <a:pt x="1165075" y="1451561"/>
                  <a:pt x="1369824" y="1437334"/>
                  <a:pt x="1568530" y="1391479"/>
                </a:cubicBezTo>
                <a:cubicBezTo>
                  <a:pt x="1715898" y="1357471"/>
                  <a:pt x="1784013" y="1336661"/>
                  <a:pt x="1926339" y="1319917"/>
                </a:cubicBezTo>
                <a:cubicBezTo>
                  <a:pt x="1965911" y="1315262"/>
                  <a:pt x="2005852" y="1314616"/>
                  <a:pt x="2045608" y="1311966"/>
                </a:cubicBezTo>
                <a:cubicBezTo>
                  <a:pt x="2113860" y="1302215"/>
                  <a:pt x="2116033" y="1302344"/>
                  <a:pt x="2196683" y="1288112"/>
                </a:cubicBezTo>
                <a:cubicBezTo>
                  <a:pt x="2209992" y="1285763"/>
                  <a:pt x="2223188" y="1282811"/>
                  <a:pt x="2236440" y="1280160"/>
                </a:cubicBezTo>
                <a:cubicBezTo>
                  <a:pt x="2225838" y="1274859"/>
                  <a:pt x="2215466" y="1269072"/>
                  <a:pt x="2204634" y="1264258"/>
                </a:cubicBezTo>
                <a:cubicBezTo>
                  <a:pt x="2089695" y="1213174"/>
                  <a:pt x="2271098" y="1300763"/>
                  <a:pt x="2093316" y="1216550"/>
                </a:cubicBezTo>
                <a:cubicBezTo>
                  <a:pt x="2066536" y="1203865"/>
                  <a:pt x="2041366" y="1187673"/>
                  <a:pt x="2013803" y="1176793"/>
                </a:cubicBezTo>
                <a:cubicBezTo>
                  <a:pt x="1940504" y="1147859"/>
                  <a:pt x="1865379" y="1123784"/>
                  <a:pt x="1791167" y="1097280"/>
                </a:cubicBezTo>
                <a:lnTo>
                  <a:pt x="1679848" y="1057524"/>
                </a:lnTo>
                <a:cubicBezTo>
                  <a:pt x="1613566" y="1033730"/>
                  <a:pt x="1548221" y="1007169"/>
                  <a:pt x="1481066" y="985962"/>
                </a:cubicBezTo>
                <a:cubicBezTo>
                  <a:pt x="1291132" y="925983"/>
                  <a:pt x="1002840" y="836701"/>
                  <a:pt x="821108" y="771277"/>
                </a:cubicBezTo>
                <a:cubicBezTo>
                  <a:pt x="754847" y="747423"/>
                  <a:pt x="687712" y="725870"/>
                  <a:pt x="622325" y="699715"/>
                </a:cubicBezTo>
                <a:cubicBezTo>
                  <a:pt x="563421" y="676153"/>
                  <a:pt x="359061" y="573949"/>
                  <a:pt x="328127" y="548640"/>
                </a:cubicBezTo>
                <a:cubicBezTo>
                  <a:pt x="298972" y="524786"/>
                  <a:pt x="272963" y="496460"/>
                  <a:pt x="240662" y="477079"/>
                </a:cubicBezTo>
                <a:cubicBezTo>
                  <a:pt x="192712" y="448308"/>
                  <a:pt x="213765" y="461798"/>
                  <a:pt x="177052" y="437322"/>
                </a:cubicBezTo>
                <a:cubicBezTo>
                  <a:pt x="190642" y="481975"/>
                  <a:pt x="244386" y="668974"/>
                  <a:pt x="272468" y="731520"/>
                </a:cubicBezTo>
                <a:cubicBezTo>
                  <a:pt x="314709" y="825601"/>
                  <a:pt x="356210" y="920426"/>
                  <a:pt x="407640" y="1009816"/>
                </a:cubicBezTo>
                <a:cubicBezTo>
                  <a:pt x="467762" y="1114313"/>
                  <a:pt x="540993" y="1210707"/>
                  <a:pt x="606422" y="1311966"/>
                </a:cubicBezTo>
                <a:cubicBezTo>
                  <a:pt x="652317" y="1382994"/>
                  <a:pt x="696193" y="1455307"/>
                  <a:pt x="741594" y="1526651"/>
                </a:cubicBezTo>
                <a:cubicBezTo>
                  <a:pt x="770407" y="1571928"/>
                  <a:pt x="795983" y="1619560"/>
                  <a:pt x="829059" y="1661823"/>
                </a:cubicBezTo>
                <a:cubicBezTo>
                  <a:pt x="876767" y="1722783"/>
                  <a:pt x="931612" y="1778777"/>
                  <a:pt x="972182" y="1844703"/>
                </a:cubicBezTo>
                <a:cubicBezTo>
                  <a:pt x="993386" y="1879159"/>
                  <a:pt x="1013744" y="1914149"/>
                  <a:pt x="1035793" y="1948070"/>
                </a:cubicBezTo>
                <a:cubicBezTo>
                  <a:pt x="1048219" y="1967186"/>
                  <a:pt x="1063220" y="1984550"/>
                  <a:pt x="1075549" y="2003729"/>
                </a:cubicBezTo>
                <a:cubicBezTo>
                  <a:pt x="1087104" y="2021704"/>
                  <a:pt x="1095501" y="2041608"/>
                  <a:pt x="1107354" y="2059388"/>
                </a:cubicBezTo>
                <a:cubicBezTo>
                  <a:pt x="1116768" y="2073509"/>
                  <a:pt x="1130265" y="2084691"/>
                  <a:pt x="1139160" y="2099145"/>
                </a:cubicBezTo>
                <a:cubicBezTo>
                  <a:pt x="1198095" y="2194914"/>
                  <a:pt x="1143718" y="2135508"/>
                  <a:pt x="1194819" y="2186609"/>
                </a:cubicBezTo>
                <a:cubicBezTo>
                  <a:pt x="1197469" y="2197211"/>
                  <a:pt x="1198465" y="2208370"/>
                  <a:pt x="1202770" y="2218414"/>
                </a:cubicBezTo>
                <a:cubicBezTo>
                  <a:pt x="1206534" y="2227198"/>
                  <a:pt x="1213372" y="2250219"/>
                  <a:pt x="1218673" y="2242268"/>
                </a:cubicBezTo>
                <a:cubicBezTo>
                  <a:pt x="1232227" y="2221936"/>
                  <a:pt x="1229274" y="2194560"/>
                  <a:pt x="1234575" y="2170706"/>
                </a:cubicBezTo>
                <a:cubicBezTo>
                  <a:pt x="1243555" y="1977630"/>
                  <a:pt x="1234101" y="1890176"/>
                  <a:pt x="1266381" y="1733385"/>
                </a:cubicBezTo>
                <a:cubicBezTo>
                  <a:pt x="1285065" y="1642634"/>
                  <a:pt x="1311504" y="1530702"/>
                  <a:pt x="1337942" y="1439186"/>
                </a:cubicBezTo>
                <a:cubicBezTo>
                  <a:pt x="1360982" y="1359433"/>
                  <a:pt x="1392324" y="1281864"/>
                  <a:pt x="1409504" y="1200647"/>
                </a:cubicBezTo>
                <a:cubicBezTo>
                  <a:pt x="1438659" y="1062824"/>
                  <a:pt x="1462801" y="923845"/>
                  <a:pt x="1496968" y="787179"/>
                </a:cubicBezTo>
                <a:cubicBezTo>
                  <a:pt x="1504919" y="755374"/>
                  <a:pt x="1514910" y="724010"/>
                  <a:pt x="1520822" y="691764"/>
                </a:cubicBezTo>
                <a:cubicBezTo>
                  <a:pt x="1559383" y="481431"/>
                  <a:pt x="1564077" y="362546"/>
                  <a:pt x="1616238" y="182880"/>
                </a:cubicBezTo>
                <a:cubicBezTo>
                  <a:pt x="1646357" y="79136"/>
                  <a:pt x="1641038" y="93522"/>
                  <a:pt x="1671897" y="31806"/>
                </a:cubicBezTo>
                <a:lnTo>
                  <a:pt x="1679848" y="0"/>
                </a:lnTo>
              </a:path>
            </a:pathLst>
          </a:custGeom>
          <a:noFill/>
          <a:ln w="28575">
            <a:solidFill>
              <a:srgbClr val="FF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06655"/>
              </p:ext>
            </p:extLst>
          </p:nvPr>
        </p:nvGraphicFramePr>
        <p:xfrm>
          <a:off x="5716356" y="1507128"/>
          <a:ext cx="3083895" cy="3115440"/>
        </p:xfrm>
        <a:graphic>
          <a:graphicData uri="http://schemas.openxmlformats.org/drawingml/2006/table">
            <a:tbl>
              <a:tblPr firstRow="1" bandRow="1">
                <a:tableStyleId>{C098623C-E721-4718-BE6B-1616D3A66325}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659124947"/>
                    </a:ext>
                  </a:extLst>
                </a:gridCol>
                <a:gridCol w="575123">
                  <a:extLst>
                    <a:ext uri="{9D8B030D-6E8A-4147-A177-3AD203B41FA5}">
                      <a16:colId xmlns:a16="http://schemas.microsoft.com/office/drawing/2014/main" val="3565084823"/>
                    </a:ext>
                  </a:extLst>
                </a:gridCol>
                <a:gridCol w="575123">
                  <a:extLst>
                    <a:ext uri="{9D8B030D-6E8A-4147-A177-3AD203B41FA5}">
                      <a16:colId xmlns:a16="http://schemas.microsoft.com/office/drawing/2014/main" val="1947146600"/>
                    </a:ext>
                  </a:extLst>
                </a:gridCol>
                <a:gridCol w="575123">
                  <a:extLst>
                    <a:ext uri="{9D8B030D-6E8A-4147-A177-3AD203B41FA5}">
                      <a16:colId xmlns:a16="http://schemas.microsoft.com/office/drawing/2014/main" val="2193062799"/>
                    </a:ext>
                  </a:extLst>
                </a:gridCol>
                <a:gridCol w="575123">
                  <a:extLst>
                    <a:ext uri="{9D8B030D-6E8A-4147-A177-3AD203B41FA5}">
                      <a16:colId xmlns:a16="http://schemas.microsoft.com/office/drawing/2014/main" val="3951334287"/>
                    </a:ext>
                  </a:extLst>
                </a:gridCol>
                <a:gridCol w="575123">
                  <a:extLst>
                    <a:ext uri="{9D8B030D-6E8A-4147-A177-3AD203B41FA5}">
                      <a16:colId xmlns:a16="http://schemas.microsoft.com/office/drawing/2014/main" val="2444556661"/>
                    </a:ext>
                  </a:extLst>
                </a:gridCol>
              </a:tblGrid>
              <a:tr h="17750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월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화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수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목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금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7414169"/>
                  </a:ext>
                </a:extLst>
              </a:tr>
              <a:tr h="362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7946870"/>
                  </a:ext>
                </a:extLst>
              </a:tr>
              <a:tr h="362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7709925"/>
                  </a:ext>
                </a:extLst>
              </a:tr>
              <a:tr h="362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7788026"/>
                  </a:ext>
                </a:extLst>
              </a:tr>
              <a:tr h="362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878278"/>
                  </a:ext>
                </a:extLst>
              </a:tr>
              <a:tr h="362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5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8402986"/>
                  </a:ext>
                </a:extLst>
              </a:tr>
              <a:tr h="362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6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070057"/>
                  </a:ext>
                </a:extLst>
              </a:tr>
              <a:tr h="362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7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1178973"/>
                  </a:ext>
                </a:extLst>
              </a:tr>
              <a:tr h="362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8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2430982"/>
                  </a:ext>
                </a:extLst>
              </a:tr>
            </a:tbl>
          </a:graphicData>
        </a:graphic>
      </p:graphicFrame>
      <p:grpSp>
        <p:nvGrpSpPr>
          <p:cNvPr id="18" name="그룹 17"/>
          <p:cNvGrpSpPr/>
          <p:nvPr/>
        </p:nvGrpSpPr>
        <p:grpSpPr>
          <a:xfrm>
            <a:off x="7078980" y="2081108"/>
            <a:ext cx="1721271" cy="1811865"/>
            <a:chOff x="7109460" y="2345268"/>
            <a:chExt cx="1721271" cy="1811865"/>
          </a:xfrm>
        </p:grpSpPr>
        <p:sp>
          <p:nvSpPr>
            <p:cNvPr id="20" name="직사각형 19"/>
            <p:cNvSpPr/>
            <p:nvPr/>
          </p:nvSpPr>
          <p:spPr>
            <a:xfrm>
              <a:off x="7109460" y="3437466"/>
              <a:ext cx="569807" cy="7196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</a:rPr>
                <a:t>알고리즘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8260924" y="2345268"/>
              <a:ext cx="569807" cy="7196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</a:rPr>
                <a:t>알고리즘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927516" y="3173306"/>
            <a:ext cx="1148081" cy="1439334"/>
            <a:chOff x="5957996" y="3437466"/>
            <a:chExt cx="1148081" cy="1439334"/>
          </a:xfrm>
        </p:grpSpPr>
        <p:sp>
          <p:nvSpPr>
            <p:cNvPr id="23" name="직사각형 22"/>
            <p:cNvSpPr/>
            <p:nvPr/>
          </p:nvSpPr>
          <p:spPr>
            <a:xfrm>
              <a:off x="5957996" y="3437466"/>
              <a:ext cx="569807" cy="71966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</a:rPr>
                <a:t>데이터</a:t>
              </a:r>
              <a:endParaRPr lang="en-US" altLang="ko-KR" sz="7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</a:rPr>
                <a:t>베이스 </a:t>
              </a:r>
              <a:endParaRPr lang="en-US" altLang="ko-KR" sz="7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</a:rPr>
                <a:t>및 실습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536270" y="4157133"/>
              <a:ext cx="569807" cy="71966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</a:rPr>
                <a:t>데이터</a:t>
              </a:r>
              <a:endParaRPr lang="en-US" altLang="ko-KR" sz="7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</a:rPr>
                <a:t>베이스 </a:t>
              </a:r>
              <a:endParaRPr lang="en-US" altLang="ko-KR" sz="7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</a:rPr>
                <a:t>및 실습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6496054" y="2087574"/>
            <a:ext cx="1724230" cy="1805399"/>
            <a:chOff x="6526534" y="2351734"/>
            <a:chExt cx="1724230" cy="1805399"/>
          </a:xfrm>
        </p:grpSpPr>
        <p:sp>
          <p:nvSpPr>
            <p:cNvPr id="29" name="직사각형 28"/>
            <p:cNvSpPr/>
            <p:nvPr/>
          </p:nvSpPr>
          <p:spPr>
            <a:xfrm>
              <a:off x="6526534" y="2351734"/>
              <a:ext cx="569807" cy="719667"/>
            </a:xfrm>
            <a:prstGeom prst="rect">
              <a:avLst/>
            </a:prstGeom>
            <a:solidFill>
              <a:srgbClr val="C5DC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</a:rPr>
                <a:t>컴퓨터</a:t>
              </a:r>
              <a:endParaRPr lang="en-US" altLang="ko-KR" sz="7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</a:rPr>
                <a:t>네트워크</a:t>
              </a:r>
              <a:endParaRPr lang="en-US" altLang="ko-KR" sz="7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</a:rPr>
                <a:t>및</a:t>
              </a:r>
              <a:endParaRPr lang="en-US" altLang="ko-KR" sz="7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</a:rPr>
                <a:t>실습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680957" y="3437466"/>
              <a:ext cx="569807" cy="719667"/>
            </a:xfrm>
            <a:prstGeom prst="rect">
              <a:avLst/>
            </a:prstGeom>
            <a:solidFill>
              <a:srgbClr val="C5DC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</a:rPr>
                <a:t>컴퓨터</a:t>
              </a:r>
              <a:endParaRPr lang="en-US" altLang="ko-KR" sz="7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</a:rPr>
                <a:t>네트워크</a:t>
              </a:r>
              <a:endParaRPr lang="en-US" altLang="ko-KR" sz="7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</a:rPr>
                <a:t>및</a:t>
              </a:r>
              <a:endParaRPr lang="en-US" altLang="ko-KR" sz="7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</a:rPr>
                <a:t>실습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87923" y="1668523"/>
            <a:ext cx="2919046" cy="3316715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716704"/>
              </p:ext>
            </p:extLst>
          </p:nvPr>
        </p:nvGraphicFramePr>
        <p:xfrm>
          <a:off x="626357" y="2168264"/>
          <a:ext cx="4799083" cy="2030928"/>
        </p:xfrm>
        <a:graphic>
          <a:graphicData uri="http://schemas.openxmlformats.org/drawingml/2006/table">
            <a:tbl>
              <a:tblPr firstRow="1" bandRow="1">
                <a:tableStyleId>{C098623C-E721-4718-BE6B-1616D3A66325}</a:tableStyleId>
              </a:tblPr>
              <a:tblGrid>
                <a:gridCol w="708695">
                  <a:extLst>
                    <a:ext uri="{9D8B030D-6E8A-4147-A177-3AD203B41FA5}">
                      <a16:colId xmlns:a16="http://schemas.microsoft.com/office/drawing/2014/main" val="1960226095"/>
                    </a:ext>
                  </a:extLst>
                </a:gridCol>
                <a:gridCol w="1450429">
                  <a:extLst>
                    <a:ext uri="{9D8B030D-6E8A-4147-A177-3AD203B41FA5}">
                      <a16:colId xmlns:a16="http://schemas.microsoft.com/office/drawing/2014/main" val="701192750"/>
                    </a:ext>
                  </a:extLst>
                </a:gridCol>
                <a:gridCol w="415621">
                  <a:extLst>
                    <a:ext uri="{9D8B030D-6E8A-4147-A177-3AD203B41FA5}">
                      <a16:colId xmlns:a16="http://schemas.microsoft.com/office/drawing/2014/main" val="1662708348"/>
                    </a:ext>
                  </a:extLst>
                </a:gridCol>
                <a:gridCol w="1111147">
                  <a:extLst>
                    <a:ext uri="{9D8B030D-6E8A-4147-A177-3AD203B41FA5}">
                      <a16:colId xmlns:a16="http://schemas.microsoft.com/office/drawing/2014/main" val="57895369"/>
                    </a:ext>
                  </a:extLst>
                </a:gridCol>
                <a:gridCol w="653116">
                  <a:extLst>
                    <a:ext uri="{9D8B030D-6E8A-4147-A177-3AD203B41FA5}">
                      <a16:colId xmlns:a16="http://schemas.microsoft.com/office/drawing/2014/main" val="4180659676"/>
                    </a:ext>
                  </a:extLst>
                </a:gridCol>
                <a:gridCol w="460075">
                  <a:extLst>
                    <a:ext uri="{9D8B030D-6E8A-4147-A177-3AD203B41FA5}">
                      <a16:colId xmlns:a16="http://schemas.microsoft.com/office/drawing/2014/main" val="1831236448"/>
                    </a:ext>
                  </a:extLst>
                </a:gridCol>
              </a:tblGrid>
              <a:tr h="2781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i="0" dirty="0" err="1" smtClean="0"/>
                        <a:t>학수번호</a:t>
                      </a:r>
                      <a:endParaRPr lang="ko-KR" altLang="en-US" sz="900" b="1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i="0" dirty="0" smtClean="0"/>
                        <a:t>과목명</a:t>
                      </a:r>
                      <a:endParaRPr lang="ko-KR" altLang="en-US" sz="900" b="1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i="0" dirty="0" smtClean="0"/>
                        <a:t>학점</a:t>
                      </a:r>
                      <a:endParaRPr lang="ko-KR" altLang="en-US" sz="900" b="1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i="0" dirty="0" smtClean="0"/>
                        <a:t>강의 시간</a:t>
                      </a:r>
                      <a:endParaRPr lang="ko-KR" altLang="en-US" sz="900" b="1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i="0" dirty="0" smtClean="0"/>
                        <a:t>담당교수</a:t>
                      </a:r>
                      <a:endParaRPr lang="ko-KR" altLang="en-US" sz="900" b="1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i="0" dirty="0" smtClean="0"/>
                        <a:t>공강</a:t>
                      </a:r>
                      <a:endParaRPr lang="ko-KR" altLang="en-US" sz="900" b="1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808697"/>
                  </a:ext>
                </a:extLst>
              </a:tr>
              <a:tr h="267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>
                          <a:latin typeface="+mn-lt"/>
                        </a:rPr>
                        <a:t>12612076</a:t>
                      </a:r>
                      <a:endParaRPr lang="ko-KR" altLang="en-US" sz="900" i="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/>
                        <a:t>Practical</a:t>
                      </a:r>
                      <a:r>
                        <a:rPr lang="en-US" altLang="ko-KR" sz="900" i="0" baseline="0" dirty="0" smtClean="0"/>
                        <a:t> English B2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/>
                        <a:t>1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smtClean="0"/>
                        <a:t>금</a:t>
                      </a:r>
                      <a:r>
                        <a:rPr lang="en-US" altLang="ko-KR" sz="900" i="0" smtClean="0"/>
                        <a:t>7,</a:t>
                      </a:r>
                      <a:r>
                        <a:rPr lang="en-US" altLang="ko-KR" sz="900" i="0" baseline="0" smtClean="0"/>
                        <a:t> </a:t>
                      </a:r>
                      <a:r>
                        <a:rPr lang="ko-KR" altLang="en-US" sz="900" i="0" baseline="0" smtClean="0"/>
                        <a:t>금</a:t>
                      </a:r>
                      <a:r>
                        <a:rPr lang="en-US" altLang="ko-KR" sz="900" i="0" baseline="0" smtClean="0"/>
                        <a:t>8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err="1" smtClean="0"/>
                        <a:t>Kerson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/>
                        <a:t>4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8369276"/>
                  </a:ext>
                </a:extLst>
              </a:tr>
              <a:tr h="267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>
                          <a:latin typeface="+mn-lt"/>
                        </a:rPr>
                        <a:t>05198011</a:t>
                      </a:r>
                      <a:endParaRPr lang="ko-KR" altLang="en-US" sz="900" i="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smtClean="0"/>
                        <a:t>인간 심리의 이해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/>
                        <a:t>2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smtClean="0"/>
                        <a:t>수</a:t>
                      </a:r>
                      <a:r>
                        <a:rPr lang="en-US" altLang="ko-KR" sz="900" i="0" smtClean="0"/>
                        <a:t>1, </a:t>
                      </a:r>
                      <a:r>
                        <a:rPr lang="ko-KR" altLang="en-US" sz="900" i="0" smtClean="0"/>
                        <a:t>수</a:t>
                      </a:r>
                      <a:r>
                        <a:rPr lang="en-US" altLang="ko-KR" sz="900" i="0" smtClean="0"/>
                        <a:t>2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smtClean="0"/>
                        <a:t>이수연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/>
                        <a:t>3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087950"/>
                  </a:ext>
                </a:extLst>
              </a:tr>
              <a:tr h="267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>
                          <a:latin typeface="+mn-lt"/>
                        </a:rPr>
                        <a:t>11365007</a:t>
                      </a:r>
                      <a:endParaRPr lang="ko-KR" altLang="en-US" sz="900" i="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smtClean="0"/>
                        <a:t>창의적 고전읽기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/>
                        <a:t>2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smtClean="0"/>
                        <a:t>목</a:t>
                      </a:r>
                      <a:r>
                        <a:rPr lang="en-US" altLang="ko-KR" sz="900" i="0" dirty="0" smtClean="0"/>
                        <a:t>1, </a:t>
                      </a:r>
                      <a:r>
                        <a:rPr lang="ko-KR" altLang="en-US" sz="900" i="0" dirty="0" smtClean="0"/>
                        <a:t>목</a:t>
                      </a:r>
                      <a:r>
                        <a:rPr lang="en-US" altLang="ko-KR" sz="900" i="0" dirty="0" smtClean="0"/>
                        <a:t>2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smtClean="0"/>
                        <a:t>김경화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/>
                        <a:t>3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396140"/>
                  </a:ext>
                </a:extLst>
              </a:tr>
              <a:tr h="267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05189001</a:t>
                      </a:r>
                      <a:endParaRPr lang="ko-KR" altLang="en-US" sz="900" i="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smtClean="0"/>
                        <a:t>문학의</a:t>
                      </a:r>
                      <a:r>
                        <a:rPr lang="en-US" altLang="ko-KR" sz="900" i="0" dirty="0" smtClean="0"/>
                        <a:t> </a:t>
                      </a:r>
                      <a:r>
                        <a:rPr lang="ko-KR" altLang="en-US" sz="900" i="0" smtClean="0"/>
                        <a:t>이해 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/>
                        <a:t>2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smtClean="0"/>
                        <a:t>화</a:t>
                      </a:r>
                      <a:r>
                        <a:rPr lang="en-US" altLang="ko-KR" sz="900" i="0" dirty="0" smtClean="0"/>
                        <a:t>5,</a:t>
                      </a:r>
                      <a:r>
                        <a:rPr lang="en-US" altLang="ko-KR" sz="900" i="0" baseline="0" dirty="0" smtClean="0"/>
                        <a:t> </a:t>
                      </a:r>
                      <a:r>
                        <a:rPr lang="ko-KR" altLang="en-US" sz="900" i="0" baseline="0" dirty="0" smtClean="0"/>
                        <a:t>화</a:t>
                      </a:r>
                      <a:r>
                        <a:rPr lang="en-US" altLang="ko-KR" sz="900" i="0" baseline="0" dirty="0" smtClean="0"/>
                        <a:t>6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smtClean="0"/>
                        <a:t>박혜경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/>
                        <a:t>2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917156"/>
                  </a:ext>
                </a:extLst>
              </a:tr>
              <a:tr h="267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>
                          <a:latin typeface="+mn-lt"/>
                        </a:rPr>
                        <a:t>05310026</a:t>
                      </a:r>
                      <a:endParaRPr lang="ko-KR" altLang="en-US" sz="900" i="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smtClean="0"/>
                        <a:t>일본어</a:t>
                      </a:r>
                      <a:r>
                        <a:rPr lang="en-US" altLang="ko-KR" sz="900" i="0" smtClean="0"/>
                        <a:t>1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/>
                        <a:t>2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smtClean="0"/>
                        <a:t>월</a:t>
                      </a:r>
                      <a:r>
                        <a:rPr lang="en-US" altLang="ko-KR" sz="900" i="0" dirty="0" smtClean="0"/>
                        <a:t>7, </a:t>
                      </a:r>
                      <a:r>
                        <a:rPr lang="ko-KR" altLang="en-US" sz="900" i="0" dirty="0" smtClean="0"/>
                        <a:t>월</a:t>
                      </a:r>
                      <a:r>
                        <a:rPr lang="en-US" altLang="ko-KR" sz="900" i="0" dirty="0" smtClean="0"/>
                        <a:t>8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err="1" smtClean="0"/>
                        <a:t>유창석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/>
                        <a:t>1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949612"/>
                  </a:ext>
                </a:extLst>
              </a:tr>
              <a:tr h="41298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i="0" dirty="0" smtClean="0">
                          <a:latin typeface="+mn-lt"/>
                          <a:ea typeface="맑은 고딕" panose="020B0503020000020004" pitchFamily="50" charset="-127"/>
                        </a:rPr>
                        <a:t>〮〮〮</a:t>
                      </a:r>
                      <a:endParaRPr lang="ko-KR" altLang="en-US" sz="900" i="0" dirty="0" smtClean="0"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〮〮〮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i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〮〮〮</a:t>
                      </a:r>
                      <a:endParaRPr lang="ko-KR" altLang="en-US" sz="900" i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i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〮〮〮</a:t>
                      </a:r>
                      <a:endParaRPr lang="ko-KR" altLang="en-US" sz="900" i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i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〮〮〮</a:t>
                      </a:r>
                      <a:endParaRPr lang="ko-KR" altLang="en-US" sz="900" i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900" i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06096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6295292" y="1910182"/>
            <a:ext cx="958362" cy="289041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619935"/>
              </p:ext>
            </p:extLst>
          </p:nvPr>
        </p:nvGraphicFramePr>
        <p:xfrm>
          <a:off x="4965452" y="2446666"/>
          <a:ext cx="460075" cy="1752807"/>
        </p:xfrm>
        <a:graphic>
          <a:graphicData uri="http://schemas.openxmlformats.org/drawingml/2006/table">
            <a:tbl>
              <a:tblPr firstRow="1" bandRow="1">
                <a:tableStyleId>{C098623C-E721-4718-BE6B-1616D3A66325}</a:tableStyleId>
              </a:tblPr>
              <a:tblGrid>
                <a:gridCol w="460075">
                  <a:extLst>
                    <a:ext uri="{9D8B030D-6E8A-4147-A177-3AD203B41FA5}">
                      <a16:colId xmlns:a16="http://schemas.microsoft.com/office/drawing/2014/main" val="2500433034"/>
                    </a:ext>
                  </a:extLst>
                </a:gridCol>
              </a:tblGrid>
              <a:tr h="267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/>
                        <a:t>40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2485579"/>
                  </a:ext>
                </a:extLst>
              </a:tr>
              <a:tr h="267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/>
                        <a:t>30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299389"/>
                  </a:ext>
                </a:extLst>
              </a:tr>
              <a:tr h="267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/>
                        <a:t>30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094915"/>
                  </a:ext>
                </a:extLst>
              </a:tr>
              <a:tr h="267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/>
                        <a:t>2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353255"/>
                  </a:ext>
                </a:extLst>
              </a:tr>
              <a:tr h="267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/>
                        <a:t>10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776103"/>
                  </a:ext>
                </a:extLst>
              </a:tr>
              <a:tr h="41298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900" i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953731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5574323" y="1257300"/>
            <a:ext cx="3437792" cy="3631223"/>
            <a:chOff x="5574323" y="1257300"/>
            <a:chExt cx="3437792" cy="3631223"/>
          </a:xfrm>
        </p:grpSpPr>
        <p:sp>
          <p:nvSpPr>
            <p:cNvPr id="5" name="직사각형 4"/>
            <p:cNvSpPr/>
            <p:nvPr/>
          </p:nvSpPr>
          <p:spPr>
            <a:xfrm>
              <a:off x="5574323" y="1257300"/>
              <a:ext cx="3437792" cy="3631223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5732629" y="3057068"/>
              <a:ext cx="2870973" cy="369332"/>
              <a:chOff x="5732629" y="3057068"/>
              <a:chExt cx="2870973" cy="369332"/>
            </a:xfrm>
          </p:grpSpPr>
          <p:sp>
            <p:nvSpPr>
              <p:cNvPr id="7" name="오른쪽 화살표 6"/>
              <p:cNvSpPr/>
              <p:nvPr/>
            </p:nvSpPr>
            <p:spPr>
              <a:xfrm rot="10800000">
                <a:off x="5732629" y="3057068"/>
                <a:ext cx="413779" cy="361324"/>
              </a:xfrm>
              <a:prstGeom prst="rightArrow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212419" y="3057068"/>
                <a:ext cx="239118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800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Sorting !</a:t>
                </a:r>
                <a:endParaRPr lang="ko-KR" altLang="en-US" sz="18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2491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150469" y="1230923"/>
            <a:ext cx="649782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/ 15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4" name="Google Shape;27;p5"/>
          <p:cNvCxnSpPr/>
          <p:nvPr/>
        </p:nvCxnSpPr>
        <p:spPr>
          <a:xfrm>
            <a:off x="0" y="807893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28;p5"/>
          <p:cNvSpPr/>
          <p:nvPr/>
        </p:nvSpPr>
        <p:spPr>
          <a:xfrm>
            <a:off x="817475" y="604935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31;p5"/>
          <p:cNvCxnSpPr/>
          <p:nvPr/>
        </p:nvCxnSpPr>
        <p:spPr>
          <a:xfrm>
            <a:off x="5265650" y="807893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Google Shape;124;p17"/>
          <p:cNvSpPr txBox="1">
            <a:spLocks noGrp="1"/>
          </p:cNvSpPr>
          <p:nvPr>
            <p:ph type="title" idx="4294967295"/>
          </p:nvPr>
        </p:nvSpPr>
        <p:spPr>
          <a:xfrm>
            <a:off x="1381250" y="600281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altLang="ko-KR" dirty="0" smtClean="0">
                <a:latin typeface="경기천년바탕 Bold" panose="02020803020101020101" pitchFamily="18" charset="-127"/>
              </a:rPr>
              <a:t>Code </a:t>
            </a:r>
            <a:r>
              <a:rPr lang="en" altLang="ko-KR" dirty="0" smtClean="0">
                <a:highlight>
                  <a:srgbClr val="FFCD00"/>
                </a:highlight>
                <a:latin typeface="경기천년바탕 Bold" panose="02020803020101020101" pitchFamily="18" charset="-127"/>
              </a:rPr>
              <a:t>outline</a:t>
            </a:r>
            <a:endParaRPr dirty="0">
              <a:highlight>
                <a:srgbClr val="FFCD00"/>
              </a:highlight>
              <a:latin typeface="경기천년바탕 Bold" panose="02020803020101020101" pitchFamily="18" charset="-127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697363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모서리가 둥근 직사각형 24"/>
          <p:cNvSpPr/>
          <p:nvPr/>
        </p:nvSpPr>
        <p:spPr>
          <a:xfrm>
            <a:off x="478741" y="1910182"/>
            <a:ext cx="1950091" cy="2890417"/>
          </a:xfrm>
          <a:prstGeom prst="roundRect">
            <a:avLst/>
          </a:prstGeom>
          <a:solidFill>
            <a:srgbClr val="FFF2B9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21233" y="2338801"/>
            <a:ext cx="20651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 smtClean="0">
                <a:latin typeface="나눔스퀘어" panose="020B0600000101010101" pitchFamily="50" charset="-127"/>
              </a:rPr>
              <a:t>Make timetable </a:t>
            </a:r>
            <a:r>
              <a:rPr lang="en-US" altLang="ko-KR" sz="1800" dirty="0">
                <a:latin typeface="나눔스퀘어" panose="020B0600000101010101" pitchFamily="50" charset="-127"/>
              </a:rPr>
              <a:t>with 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information received</a:t>
            </a:r>
            <a:endParaRPr lang="en-US" altLang="ko-KR" sz="1800" dirty="0">
              <a:latin typeface="나눔스퀘어" panose="020B0600000101010101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58" y="3527510"/>
            <a:ext cx="889170" cy="889170"/>
          </a:xfrm>
          <a:prstGeom prst="rect">
            <a:avLst/>
          </a:prstGeom>
        </p:spPr>
      </p:pic>
      <p:sp>
        <p:nvSpPr>
          <p:cNvPr id="10" name="자유형 9"/>
          <p:cNvSpPr/>
          <p:nvPr/>
        </p:nvSpPr>
        <p:spPr>
          <a:xfrm rot="2022437">
            <a:off x="286068" y="1775635"/>
            <a:ext cx="566446" cy="595572"/>
          </a:xfrm>
          <a:custGeom>
            <a:avLst/>
            <a:gdLst>
              <a:gd name="connsiteX0" fmla="*/ 1528774 w 2236440"/>
              <a:gd name="connsiteY0" fmla="*/ 278296 h 2243911"/>
              <a:gd name="connsiteX1" fmla="*/ 1441309 w 2236440"/>
              <a:gd name="connsiteY1" fmla="*/ 357809 h 2243911"/>
              <a:gd name="connsiteX2" fmla="*/ 1433358 w 2236440"/>
              <a:gd name="connsiteY2" fmla="*/ 381663 h 2243911"/>
              <a:gd name="connsiteX3" fmla="*/ 1306137 w 2236440"/>
              <a:gd name="connsiteY3" fmla="*/ 492981 h 2243911"/>
              <a:gd name="connsiteX4" fmla="*/ 1242527 w 2236440"/>
              <a:gd name="connsiteY4" fmla="*/ 556592 h 2243911"/>
              <a:gd name="connsiteX5" fmla="*/ 1123257 w 2236440"/>
              <a:gd name="connsiteY5" fmla="*/ 652007 h 2243911"/>
              <a:gd name="connsiteX6" fmla="*/ 1027841 w 2236440"/>
              <a:gd name="connsiteY6" fmla="*/ 739472 h 2243911"/>
              <a:gd name="connsiteX7" fmla="*/ 908572 w 2236440"/>
              <a:gd name="connsiteY7" fmla="*/ 826936 h 2243911"/>
              <a:gd name="connsiteX8" fmla="*/ 837010 w 2236440"/>
              <a:gd name="connsiteY8" fmla="*/ 906449 h 2243911"/>
              <a:gd name="connsiteX9" fmla="*/ 558714 w 2236440"/>
              <a:gd name="connsiteY9" fmla="*/ 1144988 h 2243911"/>
              <a:gd name="connsiteX10" fmla="*/ 463299 w 2236440"/>
              <a:gd name="connsiteY10" fmla="*/ 1224501 h 2243911"/>
              <a:gd name="connsiteX11" fmla="*/ 264516 w 2236440"/>
              <a:gd name="connsiteY11" fmla="*/ 1399430 h 2243911"/>
              <a:gd name="connsiteX12" fmla="*/ 185003 w 2236440"/>
              <a:gd name="connsiteY12" fmla="*/ 1486894 h 2243911"/>
              <a:gd name="connsiteX13" fmla="*/ 73685 w 2236440"/>
              <a:gd name="connsiteY13" fmla="*/ 1598212 h 2243911"/>
              <a:gd name="connsiteX14" fmla="*/ 57782 w 2236440"/>
              <a:gd name="connsiteY14" fmla="*/ 1622066 h 2243911"/>
              <a:gd name="connsiteX15" fmla="*/ 33928 w 2236440"/>
              <a:gd name="connsiteY15" fmla="*/ 1653872 h 2243911"/>
              <a:gd name="connsiteX16" fmla="*/ 18026 w 2236440"/>
              <a:gd name="connsiteY16" fmla="*/ 1685677 h 2243911"/>
              <a:gd name="connsiteX17" fmla="*/ 2123 w 2236440"/>
              <a:gd name="connsiteY17" fmla="*/ 1709531 h 2243911"/>
              <a:gd name="connsiteX18" fmla="*/ 49831 w 2236440"/>
              <a:gd name="connsiteY18" fmla="*/ 1701579 h 2243911"/>
              <a:gd name="connsiteX19" fmla="*/ 177052 w 2236440"/>
              <a:gd name="connsiteY19" fmla="*/ 1661823 h 2243911"/>
              <a:gd name="connsiteX20" fmla="*/ 272468 w 2236440"/>
              <a:gd name="connsiteY20" fmla="*/ 1630018 h 2243911"/>
              <a:gd name="connsiteX21" fmla="*/ 447396 w 2236440"/>
              <a:gd name="connsiteY21" fmla="*/ 1598212 h 2243911"/>
              <a:gd name="connsiteX22" fmla="*/ 582568 w 2236440"/>
              <a:gd name="connsiteY22" fmla="*/ 1566407 h 2243911"/>
              <a:gd name="connsiteX23" fmla="*/ 709789 w 2236440"/>
              <a:gd name="connsiteY23" fmla="*/ 1542553 h 2243911"/>
              <a:gd name="connsiteX24" fmla="*/ 964231 w 2236440"/>
              <a:gd name="connsiteY24" fmla="*/ 1486894 h 2243911"/>
              <a:gd name="connsiteX25" fmla="*/ 1568530 w 2236440"/>
              <a:gd name="connsiteY25" fmla="*/ 1391479 h 2243911"/>
              <a:gd name="connsiteX26" fmla="*/ 1926339 w 2236440"/>
              <a:gd name="connsiteY26" fmla="*/ 1319917 h 2243911"/>
              <a:gd name="connsiteX27" fmla="*/ 2045608 w 2236440"/>
              <a:gd name="connsiteY27" fmla="*/ 1311966 h 2243911"/>
              <a:gd name="connsiteX28" fmla="*/ 2196683 w 2236440"/>
              <a:gd name="connsiteY28" fmla="*/ 1288112 h 2243911"/>
              <a:gd name="connsiteX29" fmla="*/ 2236440 w 2236440"/>
              <a:gd name="connsiteY29" fmla="*/ 1280160 h 2243911"/>
              <a:gd name="connsiteX30" fmla="*/ 2204634 w 2236440"/>
              <a:gd name="connsiteY30" fmla="*/ 1264258 h 2243911"/>
              <a:gd name="connsiteX31" fmla="*/ 2093316 w 2236440"/>
              <a:gd name="connsiteY31" fmla="*/ 1216550 h 2243911"/>
              <a:gd name="connsiteX32" fmla="*/ 2013803 w 2236440"/>
              <a:gd name="connsiteY32" fmla="*/ 1176793 h 2243911"/>
              <a:gd name="connsiteX33" fmla="*/ 1791167 w 2236440"/>
              <a:gd name="connsiteY33" fmla="*/ 1097280 h 2243911"/>
              <a:gd name="connsiteX34" fmla="*/ 1679848 w 2236440"/>
              <a:gd name="connsiteY34" fmla="*/ 1057524 h 2243911"/>
              <a:gd name="connsiteX35" fmla="*/ 1481066 w 2236440"/>
              <a:gd name="connsiteY35" fmla="*/ 985962 h 2243911"/>
              <a:gd name="connsiteX36" fmla="*/ 821108 w 2236440"/>
              <a:gd name="connsiteY36" fmla="*/ 771277 h 2243911"/>
              <a:gd name="connsiteX37" fmla="*/ 622325 w 2236440"/>
              <a:gd name="connsiteY37" fmla="*/ 699715 h 2243911"/>
              <a:gd name="connsiteX38" fmla="*/ 328127 w 2236440"/>
              <a:gd name="connsiteY38" fmla="*/ 548640 h 2243911"/>
              <a:gd name="connsiteX39" fmla="*/ 240662 w 2236440"/>
              <a:gd name="connsiteY39" fmla="*/ 477079 h 2243911"/>
              <a:gd name="connsiteX40" fmla="*/ 177052 w 2236440"/>
              <a:gd name="connsiteY40" fmla="*/ 437322 h 2243911"/>
              <a:gd name="connsiteX41" fmla="*/ 272468 w 2236440"/>
              <a:gd name="connsiteY41" fmla="*/ 731520 h 2243911"/>
              <a:gd name="connsiteX42" fmla="*/ 407640 w 2236440"/>
              <a:gd name="connsiteY42" fmla="*/ 1009816 h 2243911"/>
              <a:gd name="connsiteX43" fmla="*/ 606422 w 2236440"/>
              <a:gd name="connsiteY43" fmla="*/ 1311966 h 2243911"/>
              <a:gd name="connsiteX44" fmla="*/ 741594 w 2236440"/>
              <a:gd name="connsiteY44" fmla="*/ 1526651 h 2243911"/>
              <a:gd name="connsiteX45" fmla="*/ 829059 w 2236440"/>
              <a:gd name="connsiteY45" fmla="*/ 1661823 h 2243911"/>
              <a:gd name="connsiteX46" fmla="*/ 972182 w 2236440"/>
              <a:gd name="connsiteY46" fmla="*/ 1844703 h 2243911"/>
              <a:gd name="connsiteX47" fmla="*/ 1035793 w 2236440"/>
              <a:gd name="connsiteY47" fmla="*/ 1948070 h 2243911"/>
              <a:gd name="connsiteX48" fmla="*/ 1075549 w 2236440"/>
              <a:gd name="connsiteY48" fmla="*/ 2003729 h 2243911"/>
              <a:gd name="connsiteX49" fmla="*/ 1107354 w 2236440"/>
              <a:gd name="connsiteY49" fmla="*/ 2059388 h 2243911"/>
              <a:gd name="connsiteX50" fmla="*/ 1139160 w 2236440"/>
              <a:gd name="connsiteY50" fmla="*/ 2099145 h 2243911"/>
              <a:gd name="connsiteX51" fmla="*/ 1194819 w 2236440"/>
              <a:gd name="connsiteY51" fmla="*/ 2186609 h 2243911"/>
              <a:gd name="connsiteX52" fmla="*/ 1202770 w 2236440"/>
              <a:gd name="connsiteY52" fmla="*/ 2218414 h 2243911"/>
              <a:gd name="connsiteX53" fmla="*/ 1218673 w 2236440"/>
              <a:gd name="connsiteY53" fmla="*/ 2242268 h 2243911"/>
              <a:gd name="connsiteX54" fmla="*/ 1234575 w 2236440"/>
              <a:gd name="connsiteY54" fmla="*/ 2170706 h 2243911"/>
              <a:gd name="connsiteX55" fmla="*/ 1266381 w 2236440"/>
              <a:gd name="connsiteY55" fmla="*/ 1733385 h 2243911"/>
              <a:gd name="connsiteX56" fmla="*/ 1337942 w 2236440"/>
              <a:gd name="connsiteY56" fmla="*/ 1439186 h 2243911"/>
              <a:gd name="connsiteX57" fmla="*/ 1409504 w 2236440"/>
              <a:gd name="connsiteY57" fmla="*/ 1200647 h 2243911"/>
              <a:gd name="connsiteX58" fmla="*/ 1496968 w 2236440"/>
              <a:gd name="connsiteY58" fmla="*/ 787179 h 2243911"/>
              <a:gd name="connsiteX59" fmla="*/ 1520822 w 2236440"/>
              <a:gd name="connsiteY59" fmla="*/ 691764 h 2243911"/>
              <a:gd name="connsiteX60" fmla="*/ 1616238 w 2236440"/>
              <a:gd name="connsiteY60" fmla="*/ 182880 h 2243911"/>
              <a:gd name="connsiteX61" fmla="*/ 1671897 w 2236440"/>
              <a:gd name="connsiteY61" fmla="*/ 31806 h 2243911"/>
              <a:gd name="connsiteX62" fmla="*/ 1679848 w 2236440"/>
              <a:gd name="connsiteY62" fmla="*/ 0 h 2243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236440" h="2243911">
                <a:moveTo>
                  <a:pt x="1528774" y="278296"/>
                </a:moveTo>
                <a:cubicBezTo>
                  <a:pt x="1499619" y="304800"/>
                  <a:pt x="1468034" y="328857"/>
                  <a:pt x="1441309" y="357809"/>
                </a:cubicBezTo>
                <a:cubicBezTo>
                  <a:pt x="1435624" y="363968"/>
                  <a:pt x="1439285" y="375736"/>
                  <a:pt x="1433358" y="381663"/>
                </a:cubicBezTo>
                <a:cubicBezTo>
                  <a:pt x="1393513" y="421508"/>
                  <a:pt x="1345981" y="453136"/>
                  <a:pt x="1306137" y="492981"/>
                </a:cubicBezTo>
                <a:cubicBezTo>
                  <a:pt x="1284934" y="514185"/>
                  <a:pt x="1265155" y="536916"/>
                  <a:pt x="1242527" y="556592"/>
                </a:cubicBezTo>
                <a:cubicBezTo>
                  <a:pt x="1204108" y="590000"/>
                  <a:pt x="1162014" y="618992"/>
                  <a:pt x="1123257" y="652007"/>
                </a:cubicBezTo>
                <a:cubicBezTo>
                  <a:pt x="1090412" y="679986"/>
                  <a:pt x="1061289" y="712218"/>
                  <a:pt x="1027841" y="739472"/>
                </a:cubicBezTo>
                <a:cubicBezTo>
                  <a:pt x="989621" y="770614"/>
                  <a:pt x="945675" y="794471"/>
                  <a:pt x="908572" y="826936"/>
                </a:cubicBezTo>
                <a:cubicBezTo>
                  <a:pt x="881737" y="850417"/>
                  <a:pt x="863395" y="882463"/>
                  <a:pt x="837010" y="906449"/>
                </a:cubicBezTo>
                <a:cubicBezTo>
                  <a:pt x="746605" y="988635"/>
                  <a:pt x="651758" y="1065801"/>
                  <a:pt x="558714" y="1144988"/>
                </a:cubicBezTo>
                <a:cubicBezTo>
                  <a:pt x="527186" y="1171821"/>
                  <a:pt x="494379" y="1197150"/>
                  <a:pt x="463299" y="1224501"/>
                </a:cubicBezTo>
                <a:cubicBezTo>
                  <a:pt x="397038" y="1282811"/>
                  <a:pt x="323889" y="1334120"/>
                  <a:pt x="264516" y="1399430"/>
                </a:cubicBezTo>
                <a:cubicBezTo>
                  <a:pt x="238012" y="1428585"/>
                  <a:pt x="212864" y="1459033"/>
                  <a:pt x="185003" y="1486894"/>
                </a:cubicBezTo>
                <a:cubicBezTo>
                  <a:pt x="71406" y="1600491"/>
                  <a:pt x="214831" y="1428837"/>
                  <a:pt x="73685" y="1598212"/>
                </a:cubicBezTo>
                <a:cubicBezTo>
                  <a:pt x="67567" y="1605553"/>
                  <a:pt x="63337" y="1614290"/>
                  <a:pt x="57782" y="1622066"/>
                </a:cubicBezTo>
                <a:cubicBezTo>
                  <a:pt x="50079" y="1632850"/>
                  <a:pt x="40952" y="1642634"/>
                  <a:pt x="33928" y="1653872"/>
                </a:cubicBezTo>
                <a:cubicBezTo>
                  <a:pt x="27646" y="1663923"/>
                  <a:pt x="23907" y="1675386"/>
                  <a:pt x="18026" y="1685677"/>
                </a:cubicBezTo>
                <a:cubicBezTo>
                  <a:pt x="13285" y="1693974"/>
                  <a:pt x="-6425" y="1705257"/>
                  <a:pt x="2123" y="1709531"/>
                </a:cubicBezTo>
                <a:cubicBezTo>
                  <a:pt x="16543" y="1716741"/>
                  <a:pt x="33928" y="1704230"/>
                  <a:pt x="49831" y="1701579"/>
                </a:cubicBezTo>
                <a:cubicBezTo>
                  <a:pt x="106985" y="1663478"/>
                  <a:pt x="50027" y="1697390"/>
                  <a:pt x="177052" y="1661823"/>
                </a:cubicBezTo>
                <a:cubicBezTo>
                  <a:pt x="209336" y="1652783"/>
                  <a:pt x="239833" y="1637697"/>
                  <a:pt x="272468" y="1630018"/>
                </a:cubicBezTo>
                <a:cubicBezTo>
                  <a:pt x="330158" y="1616444"/>
                  <a:pt x="389340" y="1610121"/>
                  <a:pt x="447396" y="1598212"/>
                </a:cubicBezTo>
                <a:cubicBezTo>
                  <a:pt x="492740" y="1588911"/>
                  <a:pt x="537288" y="1576012"/>
                  <a:pt x="582568" y="1566407"/>
                </a:cubicBezTo>
                <a:cubicBezTo>
                  <a:pt x="624775" y="1557454"/>
                  <a:pt x="667550" y="1551353"/>
                  <a:pt x="709789" y="1542553"/>
                </a:cubicBezTo>
                <a:cubicBezTo>
                  <a:pt x="794784" y="1524846"/>
                  <a:pt x="878725" y="1501937"/>
                  <a:pt x="964231" y="1486894"/>
                </a:cubicBezTo>
                <a:cubicBezTo>
                  <a:pt x="1165075" y="1451561"/>
                  <a:pt x="1369824" y="1437334"/>
                  <a:pt x="1568530" y="1391479"/>
                </a:cubicBezTo>
                <a:cubicBezTo>
                  <a:pt x="1715898" y="1357471"/>
                  <a:pt x="1784013" y="1336661"/>
                  <a:pt x="1926339" y="1319917"/>
                </a:cubicBezTo>
                <a:cubicBezTo>
                  <a:pt x="1965911" y="1315262"/>
                  <a:pt x="2005852" y="1314616"/>
                  <a:pt x="2045608" y="1311966"/>
                </a:cubicBezTo>
                <a:cubicBezTo>
                  <a:pt x="2113860" y="1302215"/>
                  <a:pt x="2116033" y="1302344"/>
                  <a:pt x="2196683" y="1288112"/>
                </a:cubicBezTo>
                <a:cubicBezTo>
                  <a:pt x="2209992" y="1285763"/>
                  <a:pt x="2223188" y="1282811"/>
                  <a:pt x="2236440" y="1280160"/>
                </a:cubicBezTo>
                <a:cubicBezTo>
                  <a:pt x="2225838" y="1274859"/>
                  <a:pt x="2215466" y="1269072"/>
                  <a:pt x="2204634" y="1264258"/>
                </a:cubicBezTo>
                <a:cubicBezTo>
                  <a:pt x="2089695" y="1213174"/>
                  <a:pt x="2271098" y="1300763"/>
                  <a:pt x="2093316" y="1216550"/>
                </a:cubicBezTo>
                <a:cubicBezTo>
                  <a:pt x="2066536" y="1203865"/>
                  <a:pt x="2041366" y="1187673"/>
                  <a:pt x="2013803" y="1176793"/>
                </a:cubicBezTo>
                <a:cubicBezTo>
                  <a:pt x="1940504" y="1147859"/>
                  <a:pt x="1865379" y="1123784"/>
                  <a:pt x="1791167" y="1097280"/>
                </a:cubicBezTo>
                <a:lnTo>
                  <a:pt x="1679848" y="1057524"/>
                </a:lnTo>
                <a:cubicBezTo>
                  <a:pt x="1613566" y="1033730"/>
                  <a:pt x="1548221" y="1007169"/>
                  <a:pt x="1481066" y="985962"/>
                </a:cubicBezTo>
                <a:cubicBezTo>
                  <a:pt x="1291132" y="925983"/>
                  <a:pt x="1002840" y="836701"/>
                  <a:pt x="821108" y="771277"/>
                </a:cubicBezTo>
                <a:cubicBezTo>
                  <a:pt x="754847" y="747423"/>
                  <a:pt x="687712" y="725870"/>
                  <a:pt x="622325" y="699715"/>
                </a:cubicBezTo>
                <a:cubicBezTo>
                  <a:pt x="563421" y="676153"/>
                  <a:pt x="359061" y="573949"/>
                  <a:pt x="328127" y="548640"/>
                </a:cubicBezTo>
                <a:cubicBezTo>
                  <a:pt x="298972" y="524786"/>
                  <a:pt x="272963" y="496460"/>
                  <a:pt x="240662" y="477079"/>
                </a:cubicBezTo>
                <a:cubicBezTo>
                  <a:pt x="192712" y="448308"/>
                  <a:pt x="213765" y="461798"/>
                  <a:pt x="177052" y="437322"/>
                </a:cubicBezTo>
                <a:cubicBezTo>
                  <a:pt x="190642" y="481975"/>
                  <a:pt x="244386" y="668974"/>
                  <a:pt x="272468" y="731520"/>
                </a:cubicBezTo>
                <a:cubicBezTo>
                  <a:pt x="314709" y="825601"/>
                  <a:pt x="356210" y="920426"/>
                  <a:pt x="407640" y="1009816"/>
                </a:cubicBezTo>
                <a:cubicBezTo>
                  <a:pt x="467762" y="1114313"/>
                  <a:pt x="540993" y="1210707"/>
                  <a:pt x="606422" y="1311966"/>
                </a:cubicBezTo>
                <a:cubicBezTo>
                  <a:pt x="652317" y="1382994"/>
                  <a:pt x="696193" y="1455307"/>
                  <a:pt x="741594" y="1526651"/>
                </a:cubicBezTo>
                <a:cubicBezTo>
                  <a:pt x="770407" y="1571928"/>
                  <a:pt x="795983" y="1619560"/>
                  <a:pt x="829059" y="1661823"/>
                </a:cubicBezTo>
                <a:cubicBezTo>
                  <a:pt x="876767" y="1722783"/>
                  <a:pt x="931612" y="1778777"/>
                  <a:pt x="972182" y="1844703"/>
                </a:cubicBezTo>
                <a:cubicBezTo>
                  <a:pt x="993386" y="1879159"/>
                  <a:pt x="1013744" y="1914149"/>
                  <a:pt x="1035793" y="1948070"/>
                </a:cubicBezTo>
                <a:cubicBezTo>
                  <a:pt x="1048219" y="1967186"/>
                  <a:pt x="1063220" y="1984550"/>
                  <a:pt x="1075549" y="2003729"/>
                </a:cubicBezTo>
                <a:cubicBezTo>
                  <a:pt x="1087104" y="2021704"/>
                  <a:pt x="1095501" y="2041608"/>
                  <a:pt x="1107354" y="2059388"/>
                </a:cubicBezTo>
                <a:cubicBezTo>
                  <a:pt x="1116768" y="2073509"/>
                  <a:pt x="1130265" y="2084691"/>
                  <a:pt x="1139160" y="2099145"/>
                </a:cubicBezTo>
                <a:cubicBezTo>
                  <a:pt x="1198095" y="2194914"/>
                  <a:pt x="1143718" y="2135508"/>
                  <a:pt x="1194819" y="2186609"/>
                </a:cubicBezTo>
                <a:cubicBezTo>
                  <a:pt x="1197469" y="2197211"/>
                  <a:pt x="1198465" y="2208370"/>
                  <a:pt x="1202770" y="2218414"/>
                </a:cubicBezTo>
                <a:cubicBezTo>
                  <a:pt x="1206534" y="2227198"/>
                  <a:pt x="1213372" y="2250219"/>
                  <a:pt x="1218673" y="2242268"/>
                </a:cubicBezTo>
                <a:cubicBezTo>
                  <a:pt x="1232227" y="2221936"/>
                  <a:pt x="1229274" y="2194560"/>
                  <a:pt x="1234575" y="2170706"/>
                </a:cubicBezTo>
                <a:cubicBezTo>
                  <a:pt x="1243555" y="1977630"/>
                  <a:pt x="1234101" y="1890176"/>
                  <a:pt x="1266381" y="1733385"/>
                </a:cubicBezTo>
                <a:cubicBezTo>
                  <a:pt x="1285065" y="1642634"/>
                  <a:pt x="1311504" y="1530702"/>
                  <a:pt x="1337942" y="1439186"/>
                </a:cubicBezTo>
                <a:cubicBezTo>
                  <a:pt x="1360982" y="1359433"/>
                  <a:pt x="1392324" y="1281864"/>
                  <a:pt x="1409504" y="1200647"/>
                </a:cubicBezTo>
                <a:cubicBezTo>
                  <a:pt x="1438659" y="1062824"/>
                  <a:pt x="1462801" y="923845"/>
                  <a:pt x="1496968" y="787179"/>
                </a:cubicBezTo>
                <a:cubicBezTo>
                  <a:pt x="1504919" y="755374"/>
                  <a:pt x="1514910" y="724010"/>
                  <a:pt x="1520822" y="691764"/>
                </a:cubicBezTo>
                <a:cubicBezTo>
                  <a:pt x="1559383" y="481431"/>
                  <a:pt x="1564077" y="362546"/>
                  <a:pt x="1616238" y="182880"/>
                </a:cubicBezTo>
                <a:cubicBezTo>
                  <a:pt x="1646357" y="79136"/>
                  <a:pt x="1641038" y="93522"/>
                  <a:pt x="1671897" y="31806"/>
                </a:cubicBezTo>
                <a:lnTo>
                  <a:pt x="1679848" y="0"/>
                </a:lnTo>
              </a:path>
            </a:pathLst>
          </a:custGeom>
          <a:noFill/>
          <a:ln w="28575">
            <a:solidFill>
              <a:srgbClr val="FF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06655"/>
              </p:ext>
            </p:extLst>
          </p:nvPr>
        </p:nvGraphicFramePr>
        <p:xfrm>
          <a:off x="5716356" y="1507128"/>
          <a:ext cx="3083895" cy="3115440"/>
        </p:xfrm>
        <a:graphic>
          <a:graphicData uri="http://schemas.openxmlformats.org/drawingml/2006/table">
            <a:tbl>
              <a:tblPr firstRow="1" bandRow="1">
                <a:tableStyleId>{C098623C-E721-4718-BE6B-1616D3A66325}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659124947"/>
                    </a:ext>
                  </a:extLst>
                </a:gridCol>
                <a:gridCol w="575123">
                  <a:extLst>
                    <a:ext uri="{9D8B030D-6E8A-4147-A177-3AD203B41FA5}">
                      <a16:colId xmlns:a16="http://schemas.microsoft.com/office/drawing/2014/main" val="3565084823"/>
                    </a:ext>
                  </a:extLst>
                </a:gridCol>
                <a:gridCol w="575123">
                  <a:extLst>
                    <a:ext uri="{9D8B030D-6E8A-4147-A177-3AD203B41FA5}">
                      <a16:colId xmlns:a16="http://schemas.microsoft.com/office/drawing/2014/main" val="1947146600"/>
                    </a:ext>
                  </a:extLst>
                </a:gridCol>
                <a:gridCol w="575123">
                  <a:extLst>
                    <a:ext uri="{9D8B030D-6E8A-4147-A177-3AD203B41FA5}">
                      <a16:colId xmlns:a16="http://schemas.microsoft.com/office/drawing/2014/main" val="2193062799"/>
                    </a:ext>
                  </a:extLst>
                </a:gridCol>
                <a:gridCol w="575123">
                  <a:extLst>
                    <a:ext uri="{9D8B030D-6E8A-4147-A177-3AD203B41FA5}">
                      <a16:colId xmlns:a16="http://schemas.microsoft.com/office/drawing/2014/main" val="3951334287"/>
                    </a:ext>
                  </a:extLst>
                </a:gridCol>
                <a:gridCol w="575123">
                  <a:extLst>
                    <a:ext uri="{9D8B030D-6E8A-4147-A177-3AD203B41FA5}">
                      <a16:colId xmlns:a16="http://schemas.microsoft.com/office/drawing/2014/main" val="2444556661"/>
                    </a:ext>
                  </a:extLst>
                </a:gridCol>
              </a:tblGrid>
              <a:tr h="17750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월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화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수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목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금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7414169"/>
                  </a:ext>
                </a:extLst>
              </a:tr>
              <a:tr h="362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7946870"/>
                  </a:ext>
                </a:extLst>
              </a:tr>
              <a:tr h="362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7709925"/>
                  </a:ext>
                </a:extLst>
              </a:tr>
              <a:tr h="362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7788026"/>
                  </a:ext>
                </a:extLst>
              </a:tr>
              <a:tr h="362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878278"/>
                  </a:ext>
                </a:extLst>
              </a:tr>
              <a:tr h="362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5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8402986"/>
                  </a:ext>
                </a:extLst>
              </a:tr>
              <a:tr h="362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6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070057"/>
                  </a:ext>
                </a:extLst>
              </a:tr>
              <a:tr h="362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7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1178973"/>
                  </a:ext>
                </a:extLst>
              </a:tr>
              <a:tr h="362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8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2430982"/>
                  </a:ext>
                </a:extLst>
              </a:tr>
            </a:tbl>
          </a:graphicData>
        </a:graphic>
      </p:graphicFrame>
      <p:grpSp>
        <p:nvGrpSpPr>
          <p:cNvPr id="18" name="그룹 17"/>
          <p:cNvGrpSpPr/>
          <p:nvPr/>
        </p:nvGrpSpPr>
        <p:grpSpPr>
          <a:xfrm>
            <a:off x="7078980" y="2081108"/>
            <a:ext cx="1721271" cy="1811865"/>
            <a:chOff x="7109460" y="2345268"/>
            <a:chExt cx="1721271" cy="1811865"/>
          </a:xfrm>
        </p:grpSpPr>
        <p:sp>
          <p:nvSpPr>
            <p:cNvPr id="20" name="직사각형 19"/>
            <p:cNvSpPr/>
            <p:nvPr/>
          </p:nvSpPr>
          <p:spPr>
            <a:xfrm>
              <a:off x="7109460" y="3437466"/>
              <a:ext cx="569807" cy="7196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</a:rPr>
                <a:t>알고리즘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8260924" y="2345268"/>
              <a:ext cx="569807" cy="7196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</a:rPr>
                <a:t>알고리즘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927516" y="3173306"/>
            <a:ext cx="1148081" cy="1439334"/>
            <a:chOff x="5957996" y="3437466"/>
            <a:chExt cx="1148081" cy="1439334"/>
          </a:xfrm>
        </p:grpSpPr>
        <p:sp>
          <p:nvSpPr>
            <p:cNvPr id="23" name="직사각형 22"/>
            <p:cNvSpPr/>
            <p:nvPr/>
          </p:nvSpPr>
          <p:spPr>
            <a:xfrm>
              <a:off x="5957996" y="3437466"/>
              <a:ext cx="569807" cy="71966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</a:rPr>
                <a:t>데이터</a:t>
              </a:r>
              <a:endParaRPr lang="en-US" altLang="ko-KR" sz="7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</a:rPr>
                <a:t>베이스 </a:t>
              </a:r>
              <a:endParaRPr lang="en-US" altLang="ko-KR" sz="7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</a:rPr>
                <a:t>및 실습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536270" y="4157133"/>
              <a:ext cx="569807" cy="71966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</a:rPr>
                <a:t>데이터</a:t>
              </a:r>
              <a:endParaRPr lang="en-US" altLang="ko-KR" sz="7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</a:rPr>
                <a:t>베이스 </a:t>
              </a:r>
              <a:endParaRPr lang="en-US" altLang="ko-KR" sz="7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</a:rPr>
                <a:t>및 실습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6496054" y="2087574"/>
            <a:ext cx="1724230" cy="1805399"/>
            <a:chOff x="6526534" y="2351734"/>
            <a:chExt cx="1724230" cy="1805399"/>
          </a:xfrm>
        </p:grpSpPr>
        <p:sp>
          <p:nvSpPr>
            <p:cNvPr id="29" name="직사각형 28"/>
            <p:cNvSpPr/>
            <p:nvPr/>
          </p:nvSpPr>
          <p:spPr>
            <a:xfrm>
              <a:off x="6526534" y="2351734"/>
              <a:ext cx="569807" cy="719667"/>
            </a:xfrm>
            <a:prstGeom prst="rect">
              <a:avLst/>
            </a:prstGeom>
            <a:solidFill>
              <a:srgbClr val="C5DC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</a:rPr>
                <a:t>컴퓨터</a:t>
              </a:r>
              <a:endParaRPr lang="en-US" altLang="ko-KR" sz="7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</a:rPr>
                <a:t>네트워크</a:t>
              </a:r>
              <a:endParaRPr lang="en-US" altLang="ko-KR" sz="7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</a:rPr>
                <a:t>및</a:t>
              </a:r>
              <a:endParaRPr lang="en-US" altLang="ko-KR" sz="7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</a:rPr>
                <a:t>실습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680957" y="3437466"/>
              <a:ext cx="569807" cy="719667"/>
            </a:xfrm>
            <a:prstGeom prst="rect">
              <a:avLst/>
            </a:prstGeom>
            <a:solidFill>
              <a:srgbClr val="C5DC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</a:rPr>
                <a:t>컴퓨터</a:t>
              </a:r>
              <a:endParaRPr lang="en-US" altLang="ko-KR" sz="7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</a:rPr>
                <a:t>네트워크</a:t>
              </a:r>
              <a:endParaRPr lang="en-US" altLang="ko-KR" sz="7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</a:rPr>
                <a:t>및</a:t>
              </a:r>
              <a:endParaRPr lang="en-US" altLang="ko-KR" sz="7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</a:rPr>
                <a:t>실습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87923" y="1668523"/>
            <a:ext cx="2919046" cy="3316715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7861"/>
              </p:ext>
            </p:extLst>
          </p:nvPr>
        </p:nvGraphicFramePr>
        <p:xfrm>
          <a:off x="626357" y="2168264"/>
          <a:ext cx="4799083" cy="2030928"/>
        </p:xfrm>
        <a:graphic>
          <a:graphicData uri="http://schemas.openxmlformats.org/drawingml/2006/table">
            <a:tbl>
              <a:tblPr firstRow="1" bandRow="1">
                <a:tableStyleId>{C098623C-E721-4718-BE6B-1616D3A66325}</a:tableStyleId>
              </a:tblPr>
              <a:tblGrid>
                <a:gridCol w="708695">
                  <a:extLst>
                    <a:ext uri="{9D8B030D-6E8A-4147-A177-3AD203B41FA5}">
                      <a16:colId xmlns:a16="http://schemas.microsoft.com/office/drawing/2014/main" val="1960226095"/>
                    </a:ext>
                  </a:extLst>
                </a:gridCol>
                <a:gridCol w="1450429">
                  <a:extLst>
                    <a:ext uri="{9D8B030D-6E8A-4147-A177-3AD203B41FA5}">
                      <a16:colId xmlns:a16="http://schemas.microsoft.com/office/drawing/2014/main" val="701192750"/>
                    </a:ext>
                  </a:extLst>
                </a:gridCol>
                <a:gridCol w="415621">
                  <a:extLst>
                    <a:ext uri="{9D8B030D-6E8A-4147-A177-3AD203B41FA5}">
                      <a16:colId xmlns:a16="http://schemas.microsoft.com/office/drawing/2014/main" val="1662708348"/>
                    </a:ext>
                  </a:extLst>
                </a:gridCol>
                <a:gridCol w="1111147">
                  <a:extLst>
                    <a:ext uri="{9D8B030D-6E8A-4147-A177-3AD203B41FA5}">
                      <a16:colId xmlns:a16="http://schemas.microsoft.com/office/drawing/2014/main" val="57895369"/>
                    </a:ext>
                  </a:extLst>
                </a:gridCol>
                <a:gridCol w="653116">
                  <a:extLst>
                    <a:ext uri="{9D8B030D-6E8A-4147-A177-3AD203B41FA5}">
                      <a16:colId xmlns:a16="http://schemas.microsoft.com/office/drawing/2014/main" val="4180659676"/>
                    </a:ext>
                  </a:extLst>
                </a:gridCol>
                <a:gridCol w="460075">
                  <a:extLst>
                    <a:ext uri="{9D8B030D-6E8A-4147-A177-3AD203B41FA5}">
                      <a16:colId xmlns:a16="http://schemas.microsoft.com/office/drawing/2014/main" val="1831236448"/>
                    </a:ext>
                  </a:extLst>
                </a:gridCol>
              </a:tblGrid>
              <a:tr h="2781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i="0" dirty="0" err="1" smtClean="0"/>
                        <a:t>학수번호</a:t>
                      </a:r>
                      <a:endParaRPr lang="ko-KR" altLang="en-US" sz="900" b="1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i="0" dirty="0" smtClean="0"/>
                        <a:t>과목명</a:t>
                      </a:r>
                      <a:endParaRPr lang="ko-KR" altLang="en-US" sz="900" b="1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i="0" dirty="0" smtClean="0"/>
                        <a:t>학점</a:t>
                      </a:r>
                      <a:endParaRPr lang="ko-KR" altLang="en-US" sz="900" b="1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i="0" dirty="0" smtClean="0"/>
                        <a:t>강의 시간</a:t>
                      </a:r>
                      <a:endParaRPr lang="ko-KR" altLang="en-US" sz="900" b="1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i="0" dirty="0" smtClean="0"/>
                        <a:t>담당교수</a:t>
                      </a:r>
                      <a:endParaRPr lang="ko-KR" altLang="en-US" sz="900" b="1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i="0" dirty="0" smtClean="0"/>
                        <a:t>공강</a:t>
                      </a:r>
                      <a:endParaRPr lang="ko-KR" altLang="en-US" sz="900" b="1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808697"/>
                  </a:ext>
                </a:extLst>
              </a:tr>
              <a:tr h="267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05189001</a:t>
                      </a:r>
                      <a:endParaRPr lang="ko-KR" altLang="en-US" sz="900" i="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smtClean="0"/>
                        <a:t>문학의</a:t>
                      </a:r>
                      <a:r>
                        <a:rPr lang="en-US" altLang="ko-KR" sz="900" i="0" dirty="0" smtClean="0"/>
                        <a:t> </a:t>
                      </a:r>
                      <a:r>
                        <a:rPr lang="ko-KR" altLang="en-US" sz="900" i="0" smtClean="0"/>
                        <a:t>이해 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/>
                        <a:t>2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smtClean="0"/>
                        <a:t>화</a:t>
                      </a:r>
                      <a:r>
                        <a:rPr lang="en-US" altLang="ko-KR" sz="900" i="0" dirty="0" smtClean="0"/>
                        <a:t>5,</a:t>
                      </a:r>
                      <a:r>
                        <a:rPr lang="en-US" altLang="ko-KR" sz="900" i="0" baseline="0" dirty="0" smtClean="0"/>
                        <a:t> </a:t>
                      </a:r>
                      <a:r>
                        <a:rPr lang="ko-KR" altLang="en-US" sz="900" i="0" baseline="0" dirty="0" smtClean="0"/>
                        <a:t>화</a:t>
                      </a:r>
                      <a:r>
                        <a:rPr lang="en-US" altLang="ko-KR" sz="900" i="0" baseline="0" dirty="0" smtClean="0"/>
                        <a:t>6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smtClean="0"/>
                        <a:t>박혜경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/>
                        <a:t>2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8369276"/>
                  </a:ext>
                </a:extLst>
              </a:tr>
              <a:tr h="267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>
                          <a:latin typeface="+mn-lt"/>
                        </a:rPr>
                        <a:t>05310026</a:t>
                      </a:r>
                      <a:endParaRPr lang="ko-KR" altLang="en-US" sz="900" i="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smtClean="0"/>
                        <a:t>일본어</a:t>
                      </a:r>
                      <a:r>
                        <a:rPr lang="en-US" altLang="ko-KR" sz="900" i="0" smtClean="0"/>
                        <a:t>1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/>
                        <a:t>2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smtClean="0"/>
                        <a:t>월</a:t>
                      </a:r>
                      <a:r>
                        <a:rPr lang="en-US" altLang="ko-KR" sz="900" i="0" dirty="0" smtClean="0"/>
                        <a:t>7, </a:t>
                      </a:r>
                      <a:r>
                        <a:rPr lang="ko-KR" altLang="en-US" sz="900" i="0" dirty="0" smtClean="0"/>
                        <a:t>월</a:t>
                      </a:r>
                      <a:r>
                        <a:rPr lang="en-US" altLang="ko-KR" sz="900" i="0" dirty="0" smtClean="0"/>
                        <a:t>8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err="1" smtClean="0"/>
                        <a:t>유창석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/>
                        <a:t>10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087950"/>
                  </a:ext>
                </a:extLst>
              </a:tr>
              <a:tr h="267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>
                          <a:latin typeface="+mn-lt"/>
                        </a:rPr>
                        <a:t>05198011</a:t>
                      </a:r>
                      <a:endParaRPr lang="ko-KR" altLang="en-US" sz="900" i="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smtClean="0"/>
                        <a:t>인간 심리의 이해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/>
                        <a:t>2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smtClean="0"/>
                        <a:t>수</a:t>
                      </a:r>
                      <a:r>
                        <a:rPr lang="en-US" altLang="ko-KR" sz="900" i="0" smtClean="0"/>
                        <a:t>1, </a:t>
                      </a:r>
                      <a:r>
                        <a:rPr lang="ko-KR" altLang="en-US" sz="900" i="0" smtClean="0"/>
                        <a:t>수</a:t>
                      </a:r>
                      <a:r>
                        <a:rPr lang="en-US" altLang="ko-KR" sz="900" i="0" smtClean="0"/>
                        <a:t>2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smtClean="0"/>
                        <a:t>이수연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/>
                        <a:t>30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396140"/>
                  </a:ext>
                </a:extLst>
              </a:tr>
              <a:tr h="267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>
                          <a:latin typeface="+mn-lt"/>
                        </a:rPr>
                        <a:t>11365007</a:t>
                      </a:r>
                      <a:endParaRPr lang="ko-KR" altLang="en-US" sz="900" i="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smtClean="0"/>
                        <a:t>창의적 고전읽기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/>
                        <a:t>2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smtClean="0"/>
                        <a:t>목</a:t>
                      </a:r>
                      <a:r>
                        <a:rPr lang="en-US" altLang="ko-KR" sz="900" i="0" dirty="0" smtClean="0"/>
                        <a:t>1, </a:t>
                      </a:r>
                      <a:r>
                        <a:rPr lang="ko-KR" altLang="en-US" sz="900" i="0" dirty="0" smtClean="0"/>
                        <a:t>목</a:t>
                      </a:r>
                      <a:r>
                        <a:rPr lang="en-US" altLang="ko-KR" sz="900" i="0" dirty="0" smtClean="0"/>
                        <a:t>2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smtClean="0"/>
                        <a:t>김경화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/>
                        <a:t>30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917156"/>
                  </a:ext>
                </a:extLst>
              </a:tr>
              <a:tr h="267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>
                          <a:latin typeface="+mn-lt"/>
                        </a:rPr>
                        <a:t>12612076</a:t>
                      </a:r>
                      <a:endParaRPr lang="ko-KR" altLang="en-US" sz="900" i="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/>
                        <a:t>Practical</a:t>
                      </a:r>
                      <a:r>
                        <a:rPr lang="en-US" altLang="ko-KR" sz="900" i="0" baseline="0" dirty="0" smtClean="0"/>
                        <a:t> English B2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/>
                        <a:t>1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smtClean="0"/>
                        <a:t>금</a:t>
                      </a:r>
                      <a:r>
                        <a:rPr lang="en-US" altLang="ko-KR" sz="900" i="0" smtClean="0"/>
                        <a:t>7,</a:t>
                      </a:r>
                      <a:r>
                        <a:rPr lang="en-US" altLang="ko-KR" sz="900" i="0" baseline="0" smtClean="0"/>
                        <a:t> </a:t>
                      </a:r>
                      <a:r>
                        <a:rPr lang="ko-KR" altLang="en-US" sz="900" i="0" baseline="0" smtClean="0"/>
                        <a:t>금</a:t>
                      </a:r>
                      <a:r>
                        <a:rPr lang="en-US" altLang="ko-KR" sz="900" i="0" baseline="0" smtClean="0"/>
                        <a:t>8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err="1" smtClean="0"/>
                        <a:t>Kerson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i="0" dirty="0" smtClean="0"/>
                        <a:t>40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949612"/>
                  </a:ext>
                </a:extLst>
              </a:tr>
              <a:tr h="41298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i="0" dirty="0" smtClean="0">
                          <a:latin typeface="+mn-lt"/>
                          <a:ea typeface="맑은 고딕" panose="020B0503020000020004" pitchFamily="50" charset="-127"/>
                        </a:rPr>
                        <a:t>〮〮〮</a:t>
                      </a:r>
                      <a:endParaRPr lang="ko-KR" altLang="en-US" sz="900" i="0" dirty="0" smtClean="0">
                        <a:latin typeface="+mn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i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〮〮〮</a:t>
                      </a:r>
                      <a:endParaRPr lang="ko-KR" altLang="en-US" sz="90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i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〮〮〮</a:t>
                      </a:r>
                      <a:endParaRPr lang="ko-KR" altLang="en-US" sz="900" i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i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〮〮〮</a:t>
                      </a:r>
                      <a:endParaRPr lang="ko-KR" altLang="en-US" sz="900" i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i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〮〮〮</a:t>
                      </a:r>
                      <a:endParaRPr lang="ko-KR" altLang="en-US" sz="900" i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900" i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060963"/>
                  </a:ext>
                </a:extLst>
              </a:tr>
            </a:tbl>
          </a:graphicData>
        </a:graphic>
      </p:graphicFrame>
      <p:sp>
        <p:nvSpPr>
          <p:cNvPr id="37" name="직사각형 36"/>
          <p:cNvSpPr/>
          <p:nvPr/>
        </p:nvSpPr>
        <p:spPr>
          <a:xfrm>
            <a:off x="6503335" y="3174359"/>
            <a:ext cx="569807" cy="719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문학의 이해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924102" y="3906016"/>
            <a:ext cx="569807" cy="719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일본어</a:t>
            </a:r>
            <a:r>
              <a:rPr lang="en-US" altLang="ko-KR" sz="700" dirty="0" smtClean="0">
                <a:solidFill>
                  <a:schemeClr val="tx1"/>
                </a:solidFill>
              </a:rPr>
              <a:t>1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076052" y="1722379"/>
            <a:ext cx="569807" cy="719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인간</a:t>
            </a:r>
            <a:r>
              <a:rPr lang="en-US" altLang="ko-KR" sz="700" dirty="0" smtClean="0">
                <a:solidFill>
                  <a:schemeClr val="tx1"/>
                </a:solidFill>
              </a:rPr>
              <a:t> </a:t>
            </a:r>
            <a:r>
              <a:rPr lang="ko-KR" altLang="en-US" sz="700" dirty="0" smtClean="0">
                <a:solidFill>
                  <a:schemeClr val="tx1"/>
                </a:solidFill>
              </a:rPr>
              <a:t>심리의 이해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150469" y="1227849"/>
            <a:ext cx="649782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 / 15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150469" y="1227849"/>
            <a:ext cx="649782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13 / 15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150469" y="1227849"/>
            <a:ext cx="649782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15 / 15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31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1" grpId="0" animBg="1"/>
      <p:bldP spid="40" grpId="0" animBg="1"/>
      <p:bldP spid="4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27;p5"/>
          <p:cNvCxnSpPr/>
          <p:nvPr/>
        </p:nvCxnSpPr>
        <p:spPr>
          <a:xfrm>
            <a:off x="0" y="807893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28;p5"/>
          <p:cNvSpPr/>
          <p:nvPr/>
        </p:nvSpPr>
        <p:spPr>
          <a:xfrm>
            <a:off x="817475" y="604935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31;p5"/>
          <p:cNvCxnSpPr/>
          <p:nvPr/>
        </p:nvCxnSpPr>
        <p:spPr>
          <a:xfrm>
            <a:off x="5265650" y="807893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Google Shape;124;p17"/>
          <p:cNvSpPr txBox="1">
            <a:spLocks noGrp="1"/>
          </p:cNvSpPr>
          <p:nvPr>
            <p:ph type="title" idx="4294967295"/>
          </p:nvPr>
        </p:nvSpPr>
        <p:spPr>
          <a:xfrm>
            <a:off x="1381250" y="600281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altLang="ko-KR" dirty="0" smtClean="0">
                <a:latin typeface="경기천년바탕 Bold" panose="02020803020101020101" pitchFamily="18" charset="-127"/>
              </a:rPr>
              <a:t>Code </a:t>
            </a:r>
            <a:r>
              <a:rPr lang="en" altLang="ko-KR" dirty="0" smtClean="0">
                <a:highlight>
                  <a:srgbClr val="FFCD00"/>
                </a:highlight>
                <a:latin typeface="경기천년바탕 Bold" panose="02020803020101020101" pitchFamily="18" charset="-127"/>
              </a:rPr>
              <a:t>outline</a:t>
            </a:r>
            <a:endParaRPr dirty="0">
              <a:highlight>
                <a:srgbClr val="FFCD00"/>
              </a:highlight>
              <a:latin typeface="경기천년바탕 Bold" panose="02020803020101020101" pitchFamily="18" charset="-127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697363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57;p19"/>
          <p:cNvSpPr txBox="1">
            <a:spLocks noGrp="1"/>
          </p:cNvSpPr>
          <p:nvPr>
            <p:ph type="body" idx="1"/>
          </p:nvPr>
        </p:nvSpPr>
        <p:spPr>
          <a:xfrm>
            <a:off x="460988" y="1113421"/>
            <a:ext cx="5407075" cy="634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 smtClean="0"/>
              <a:t>Actual Code</a:t>
            </a:r>
            <a:endParaRPr lang="en-US" altLang="ko-KR" sz="2000" dirty="0"/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endParaRPr lang="en-US" altLang="ko-KR" sz="2000" dirty="0"/>
          </a:p>
          <a:p>
            <a:pPr marL="0" lvl="0" indent="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lang="en-US" sz="2000" dirty="0" smtClean="0">
              <a:highlight>
                <a:srgbClr val="FFCD00"/>
              </a:highlight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8741" y="1910182"/>
            <a:ext cx="1950091" cy="2890417"/>
          </a:xfrm>
          <a:prstGeom prst="roundRect">
            <a:avLst/>
          </a:prstGeom>
          <a:solidFill>
            <a:srgbClr val="FFF2B9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21233" y="2338801"/>
            <a:ext cx="20651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 smtClean="0">
                <a:latin typeface="나눔스퀘어" panose="020B0600000101010101" pitchFamily="50" charset="-127"/>
              </a:rPr>
              <a:t>Make timetable </a:t>
            </a:r>
            <a:r>
              <a:rPr lang="en-US" altLang="ko-KR" sz="1800" dirty="0">
                <a:latin typeface="나눔스퀘어" panose="020B0600000101010101" pitchFamily="50" charset="-127"/>
              </a:rPr>
              <a:t>with 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information received</a:t>
            </a:r>
            <a:endParaRPr lang="en-US" altLang="ko-KR" sz="1800" dirty="0">
              <a:latin typeface="나눔스퀘어" panose="020B0600000101010101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58" y="3527510"/>
            <a:ext cx="889170" cy="889170"/>
          </a:xfrm>
          <a:prstGeom prst="rect">
            <a:avLst/>
          </a:prstGeom>
        </p:spPr>
      </p:pic>
      <p:sp>
        <p:nvSpPr>
          <p:cNvPr id="10" name="자유형 9"/>
          <p:cNvSpPr/>
          <p:nvPr/>
        </p:nvSpPr>
        <p:spPr>
          <a:xfrm rot="2022437">
            <a:off x="286068" y="1775635"/>
            <a:ext cx="566446" cy="595572"/>
          </a:xfrm>
          <a:custGeom>
            <a:avLst/>
            <a:gdLst>
              <a:gd name="connsiteX0" fmla="*/ 1528774 w 2236440"/>
              <a:gd name="connsiteY0" fmla="*/ 278296 h 2243911"/>
              <a:gd name="connsiteX1" fmla="*/ 1441309 w 2236440"/>
              <a:gd name="connsiteY1" fmla="*/ 357809 h 2243911"/>
              <a:gd name="connsiteX2" fmla="*/ 1433358 w 2236440"/>
              <a:gd name="connsiteY2" fmla="*/ 381663 h 2243911"/>
              <a:gd name="connsiteX3" fmla="*/ 1306137 w 2236440"/>
              <a:gd name="connsiteY3" fmla="*/ 492981 h 2243911"/>
              <a:gd name="connsiteX4" fmla="*/ 1242527 w 2236440"/>
              <a:gd name="connsiteY4" fmla="*/ 556592 h 2243911"/>
              <a:gd name="connsiteX5" fmla="*/ 1123257 w 2236440"/>
              <a:gd name="connsiteY5" fmla="*/ 652007 h 2243911"/>
              <a:gd name="connsiteX6" fmla="*/ 1027841 w 2236440"/>
              <a:gd name="connsiteY6" fmla="*/ 739472 h 2243911"/>
              <a:gd name="connsiteX7" fmla="*/ 908572 w 2236440"/>
              <a:gd name="connsiteY7" fmla="*/ 826936 h 2243911"/>
              <a:gd name="connsiteX8" fmla="*/ 837010 w 2236440"/>
              <a:gd name="connsiteY8" fmla="*/ 906449 h 2243911"/>
              <a:gd name="connsiteX9" fmla="*/ 558714 w 2236440"/>
              <a:gd name="connsiteY9" fmla="*/ 1144988 h 2243911"/>
              <a:gd name="connsiteX10" fmla="*/ 463299 w 2236440"/>
              <a:gd name="connsiteY10" fmla="*/ 1224501 h 2243911"/>
              <a:gd name="connsiteX11" fmla="*/ 264516 w 2236440"/>
              <a:gd name="connsiteY11" fmla="*/ 1399430 h 2243911"/>
              <a:gd name="connsiteX12" fmla="*/ 185003 w 2236440"/>
              <a:gd name="connsiteY12" fmla="*/ 1486894 h 2243911"/>
              <a:gd name="connsiteX13" fmla="*/ 73685 w 2236440"/>
              <a:gd name="connsiteY13" fmla="*/ 1598212 h 2243911"/>
              <a:gd name="connsiteX14" fmla="*/ 57782 w 2236440"/>
              <a:gd name="connsiteY14" fmla="*/ 1622066 h 2243911"/>
              <a:gd name="connsiteX15" fmla="*/ 33928 w 2236440"/>
              <a:gd name="connsiteY15" fmla="*/ 1653872 h 2243911"/>
              <a:gd name="connsiteX16" fmla="*/ 18026 w 2236440"/>
              <a:gd name="connsiteY16" fmla="*/ 1685677 h 2243911"/>
              <a:gd name="connsiteX17" fmla="*/ 2123 w 2236440"/>
              <a:gd name="connsiteY17" fmla="*/ 1709531 h 2243911"/>
              <a:gd name="connsiteX18" fmla="*/ 49831 w 2236440"/>
              <a:gd name="connsiteY18" fmla="*/ 1701579 h 2243911"/>
              <a:gd name="connsiteX19" fmla="*/ 177052 w 2236440"/>
              <a:gd name="connsiteY19" fmla="*/ 1661823 h 2243911"/>
              <a:gd name="connsiteX20" fmla="*/ 272468 w 2236440"/>
              <a:gd name="connsiteY20" fmla="*/ 1630018 h 2243911"/>
              <a:gd name="connsiteX21" fmla="*/ 447396 w 2236440"/>
              <a:gd name="connsiteY21" fmla="*/ 1598212 h 2243911"/>
              <a:gd name="connsiteX22" fmla="*/ 582568 w 2236440"/>
              <a:gd name="connsiteY22" fmla="*/ 1566407 h 2243911"/>
              <a:gd name="connsiteX23" fmla="*/ 709789 w 2236440"/>
              <a:gd name="connsiteY23" fmla="*/ 1542553 h 2243911"/>
              <a:gd name="connsiteX24" fmla="*/ 964231 w 2236440"/>
              <a:gd name="connsiteY24" fmla="*/ 1486894 h 2243911"/>
              <a:gd name="connsiteX25" fmla="*/ 1568530 w 2236440"/>
              <a:gd name="connsiteY25" fmla="*/ 1391479 h 2243911"/>
              <a:gd name="connsiteX26" fmla="*/ 1926339 w 2236440"/>
              <a:gd name="connsiteY26" fmla="*/ 1319917 h 2243911"/>
              <a:gd name="connsiteX27" fmla="*/ 2045608 w 2236440"/>
              <a:gd name="connsiteY27" fmla="*/ 1311966 h 2243911"/>
              <a:gd name="connsiteX28" fmla="*/ 2196683 w 2236440"/>
              <a:gd name="connsiteY28" fmla="*/ 1288112 h 2243911"/>
              <a:gd name="connsiteX29" fmla="*/ 2236440 w 2236440"/>
              <a:gd name="connsiteY29" fmla="*/ 1280160 h 2243911"/>
              <a:gd name="connsiteX30" fmla="*/ 2204634 w 2236440"/>
              <a:gd name="connsiteY30" fmla="*/ 1264258 h 2243911"/>
              <a:gd name="connsiteX31" fmla="*/ 2093316 w 2236440"/>
              <a:gd name="connsiteY31" fmla="*/ 1216550 h 2243911"/>
              <a:gd name="connsiteX32" fmla="*/ 2013803 w 2236440"/>
              <a:gd name="connsiteY32" fmla="*/ 1176793 h 2243911"/>
              <a:gd name="connsiteX33" fmla="*/ 1791167 w 2236440"/>
              <a:gd name="connsiteY33" fmla="*/ 1097280 h 2243911"/>
              <a:gd name="connsiteX34" fmla="*/ 1679848 w 2236440"/>
              <a:gd name="connsiteY34" fmla="*/ 1057524 h 2243911"/>
              <a:gd name="connsiteX35" fmla="*/ 1481066 w 2236440"/>
              <a:gd name="connsiteY35" fmla="*/ 985962 h 2243911"/>
              <a:gd name="connsiteX36" fmla="*/ 821108 w 2236440"/>
              <a:gd name="connsiteY36" fmla="*/ 771277 h 2243911"/>
              <a:gd name="connsiteX37" fmla="*/ 622325 w 2236440"/>
              <a:gd name="connsiteY37" fmla="*/ 699715 h 2243911"/>
              <a:gd name="connsiteX38" fmla="*/ 328127 w 2236440"/>
              <a:gd name="connsiteY38" fmla="*/ 548640 h 2243911"/>
              <a:gd name="connsiteX39" fmla="*/ 240662 w 2236440"/>
              <a:gd name="connsiteY39" fmla="*/ 477079 h 2243911"/>
              <a:gd name="connsiteX40" fmla="*/ 177052 w 2236440"/>
              <a:gd name="connsiteY40" fmla="*/ 437322 h 2243911"/>
              <a:gd name="connsiteX41" fmla="*/ 272468 w 2236440"/>
              <a:gd name="connsiteY41" fmla="*/ 731520 h 2243911"/>
              <a:gd name="connsiteX42" fmla="*/ 407640 w 2236440"/>
              <a:gd name="connsiteY42" fmla="*/ 1009816 h 2243911"/>
              <a:gd name="connsiteX43" fmla="*/ 606422 w 2236440"/>
              <a:gd name="connsiteY43" fmla="*/ 1311966 h 2243911"/>
              <a:gd name="connsiteX44" fmla="*/ 741594 w 2236440"/>
              <a:gd name="connsiteY44" fmla="*/ 1526651 h 2243911"/>
              <a:gd name="connsiteX45" fmla="*/ 829059 w 2236440"/>
              <a:gd name="connsiteY45" fmla="*/ 1661823 h 2243911"/>
              <a:gd name="connsiteX46" fmla="*/ 972182 w 2236440"/>
              <a:gd name="connsiteY46" fmla="*/ 1844703 h 2243911"/>
              <a:gd name="connsiteX47" fmla="*/ 1035793 w 2236440"/>
              <a:gd name="connsiteY47" fmla="*/ 1948070 h 2243911"/>
              <a:gd name="connsiteX48" fmla="*/ 1075549 w 2236440"/>
              <a:gd name="connsiteY48" fmla="*/ 2003729 h 2243911"/>
              <a:gd name="connsiteX49" fmla="*/ 1107354 w 2236440"/>
              <a:gd name="connsiteY49" fmla="*/ 2059388 h 2243911"/>
              <a:gd name="connsiteX50" fmla="*/ 1139160 w 2236440"/>
              <a:gd name="connsiteY50" fmla="*/ 2099145 h 2243911"/>
              <a:gd name="connsiteX51" fmla="*/ 1194819 w 2236440"/>
              <a:gd name="connsiteY51" fmla="*/ 2186609 h 2243911"/>
              <a:gd name="connsiteX52" fmla="*/ 1202770 w 2236440"/>
              <a:gd name="connsiteY52" fmla="*/ 2218414 h 2243911"/>
              <a:gd name="connsiteX53" fmla="*/ 1218673 w 2236440"/>
              <a:gd name="connsiteY53" fmla="*/ 2242268 h 2243911"/>
              <a:gd name="connsiteX54" fmla="*/ 1234575 w 2236440"/>
              <a:gd name="connsiteY54" fmla="*/ 2170706 h 2243911"/>
              <a:gd name="connsiteX55" fmla="*/ 1266381 w 2236440"/>
              <a:gd name="connsiteY55" fmla="*/ 1733385 h 2243911"/>
              <a:gd name="connsiteX56" fmla="*/ 1337942 w 2236440"/>
              <a:gd name="connsiteY56" fmla="*/ 1439186 h 2243911"/>
              <a:gd name="connsiteX57" fmla="*/ 1409504 w 2236440"/>
              <a:gd name="connsiteY57" fmla="*/ 1200647 h 2243911"/>
              <a:gd name="connsiteX58" fmla="*/ 1496968 w 2236440"/>
              <a:gd name="connsiteY58" fmla="*/ 787179 h 2243911"/>
              <a:gd name="connsiteX59" fmla="*/ 1520822 w 2236440"/>
              <a:gd name="connsiteY59" fmla="*/ 691764 h 2243911"/>
              <a:gd name="connsiteX60" fmla="*/ 1616238 w 2236440"/>
              <a:gd name="connsiteY60" fmla="*/ 182880 h 2243911"/>
              <a:gd name="connsiteX61" fmla="*/ 1671897 w 2236440"/>
              <a:gd name="connsiteY61" fmla="*/ 31806 h 2243911"/>
              <a:gd name="connsiteX62" fmla="*/ 1679848 w 2236440"/>
              <a:gd name="connsiteY62" fmla="*/ 0 h 2243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236440" h="2243911">
                <a:moveTo>
                  <a:pt x="1528774" y="278296"/>
                </a:moveTo>
                <a:cubicBezTo>
                  <a:pt x="1499619" y="304800"/>
                  <a:pt x="1468034" y="328857"/>
                  <a:pt x="1441309" y="357809"/>
                </a:cubicBezTo>
                <a:cubicBezTo>
                  <a:pt x="1435624" y="363968"/>
                  <a:pt x="1439285" y="375736"/>
                  <a:pt x="1433358" y="381663"/>
                </a:cubicBezTo>
                <a:cubicBezTo>
                  <a:pt x="1393513" y="421508"/>
                  <a:pt x="1345981" y="453136"/>
                  <a:pt x="1306137" y="492981"/>
                </a:cubicBezTo>
                <a:cubicBezTo>
                  <a:pt x="1284934" y="514185"/>
                  <a:pt x="1265155" y="536916"/>
                  <a:pt x="1242527" y="556592"/>
                </a:cubicBezTo>
                <a:cubicBezTo>
                  <a:pt x="1204108" y="590000"/>
                  <a:pt x="1162014" y="618992"/>
                  <a:pt x="1123257" y="652007"/>
                </a:cubicBezTo>
                <a:cubicBezTo>
                  <a:pt x="1090412" y="679986"/>
                  <a:pt x="1061289" y="712218"/>
                  <a:pt x="1027841" y="739472"/>
                </a:cubicBezTo>
                <a:cubicBezTo>
                  <a:pt x="989621" y="770614"/>
                  <a:pt x="945675" y="794471"/>
                  <a:pt x="908572" y="826936"/>
                </a:cubicBezTo>
                <a:cubicBezTo>
                  <a:pt x="881737" y="850417"/>
                  <a:pt x="863395" y="882463"/>
                  <a:pt x="837010" y="906449"/>
                </a:cubicBezTo>
                <a:cubicBezTo>
                  <a:pt x="746605" y="988635"/>
                  <a:pt x="651758" y="1065801"/>
                  <a:pt x="558714" y="1144988"/>
                </a:cubicBezTo>
                <a:cubicBezTo>
                  <a:pt x="527186" y="1171821"/>
                  <a:pt x="494379" y="1197150"/>
                  <a:pt x="463299" y="1224501"/>
                </a:cubicBezTo>
                <a:cubicBezTo>
                  <a:pt x="397038" y="1282811"/>
                  <a:pt x="323889" y="1334120"/>
                  <a:pt x="264516" y="1399430"/>
                </a:cubicBezTo>
                <a:cubicBezTo>
                  <a:pt x="238012" y="1428585"/>
                  <a:pt x="212864" y="1459033"/>
                  <a:pt x="185003" y="1486894"/>
                </a:cubicBezTo>
                <a:cubicBezTo>
                  <a:pt x="71406" y="1600491"/>
                  <a:pt x="214831" y="1428837"/>
                  <a:pt x="73685" y="1598212"/>
                </a:cubicBezTo>
                <a:cubicBezTo>
                  <a:pt x="67567" y="1605553"/>
                  <a:pt x="63337" y="1614290"/>
                  <a:pt x="57782" y="1622066"/>
                </a:cubicBezTo>
                <a:cubicBezTo>
                  <a:pt x="50079" y="1632850"/>
                  <a:pt x="40952" y="1642634"/>
                  <a:pt x="33928" y="1653872"/>
                </a:cubicBezTo>
                <a:cubicBezTo>
                  <a:pt x="27646" y="1663923"/>
                  <a:pt x="23907" y="1675386"/>
                  <a:pt x="18026" y="1685677"/>
                </a:cubicBezTo>
                <a:cubicBezTo>
                  <a:pt x="13285" y="1693974"/>
                  <a:pt x="-6425" y="1705257"/>
                  <a:pt x="2123" y="1709531"/>
                </a:cubicBezTo>
                <a:cubicBezTo>
                  <a:pt x="16543" y="1716741"/>
                  <a:pt x="33928" y="1704230"/>
                  <a:pt x="49831" y="1701579"/>
                </a:cubicBezTo>
                <a:cubicBezTo>
                  <a:pt x="106985" y="1663478"/>
                  <a:pt x="50027" y="1697390"/>
                  <a:pt x="177052" y="1661823"/>
                </a:cubicBezTo>
                <a:cubicBezTo>
                  <a:pt x="209336" y="1652783"/>
                  <a:pt x="239833" y="1637697"/>
                  <a:pt x="272468" y="1630018"/>
                </a:cubicBezTo>
                <a:cubicBezTo>
                  <a:pt x="330158" y="1616444"/>
                  <a:pt x="389340" y="1610121"/>
                  <a:pt x="447396" y="1598212"/>
                </a:cubicBezTo>
                <a:cubicBezTo>
                  <a:pt x="492740" y="1588911"/>
                  <a:pt x="537288" y="1576012"/>
                  <a:pt x="582568" y="1566407"/>
                </a:cubicBezTo>
                <a:cubicBezTo>
                  <a:pt x="624775" y="1557454"/>
                  <a:pt x="667550" y="1551353"/>
                  <a:pt x="709789" y="1542553"/>
                </a:cubicBezTo>
                <a:cubicBezTo>
                  <a:pt x="794784" y="1524846"/>
                  <a:pt x="878725" y="1501937"/>
                  <a:pt x="964231" y="1486894"/>
                </a:cubicBezTo>
                <a:cubicBezTo>
                  <a:pt x="1165075" y="1451561"/>
                  <a:pt x="1369824" y="1437334"/>
                  <a:pt x="1568530" y="1391479"/>
                </a:cubicBezTo>
                <a:cubicBezTo>
                  <a:pt x="1715898" y="1357471"/>
                  <a:pt x="1784013" y="1336661"/>
                  <a:pt x="1926339" y="1319917"/>
                </a:cubicBezTo>
                <a:cubicBezTo>
                  <a:pt x="1965911" y="1315262"/>
                  <a:pt x="2005852" y="1314616"/>
                  <a:pt x="2045608" y="1311966"/>
                </a:cubicBezTo>
                <a:cubicBezTo>
                  <a:pt x="2113860" y="1302215"/>
                  <a:pt x="2116033" y="1302344"/>
                  <a:pt x="2196683" y="1288112"/>
                </a:cubicBezTo>
                <a:cubicBezTo>
                  <a:pt x="2209992" y="1285763"/>
                  <a:pt x="2223188" y="1282811"/>
                  <a:pt x="2236440" y="1280160"/>
                </a:cubicBezTo>
                <a:cubicBezTo>
                  <a:pt x="2225838" y="1274859"/>
                  <a:pt x="2215466" y="1269072"/>
                  <a:pt x="2204634" y="1264258"/>
                </a:cubicBezTo>
                <a:cubicBezTo>
                  <a:pt x="2089695" y="1213174"/>
                  <a:pt x="2271098" y="1300763"/>
                  <a:pt x="2093316" y="1216550"/>
                </a:cubicBezTo>
                <a:cubicBezTo>
                  <a:pt x="2066536" y="1203865"/>
                  <a:pt x="2041366" y="1187673"/>
                  <a:pt x="2013803" y="1176793"/>
                </a:cubicBezTo>
                <a:cubicBezTo>
                  <a:pt x="1940504" y="1147859"/>
                  <a:pt x="1865379" y="1123784"/>
                  <a:pt x="1791167" y="1097280"/>
                </a:cubicBezTo>
                <a:lnTo>
                  <a:pt x="1679848" y="1057524"/>
                </a:lnTo>
                <a:cubicBezTo>
                  <a:pt x="1613566" y="1033730"/>
                  <a:pt x="1548221" y="1007169"/>
                  <a:pt x="1481066" y="985962"/>
                </a:cubicBezTo>
                <a:cubicBezTo>
                  <a:pt x="1291132" y="925983"/>
                  <a:pt x="1002840" y="836701"/>
                  <a:pt x="821108" y="771277"/>
                </a:cubicBezTo>
                <a:cubicBezTo>
                  <a:pt x="754847" y="747423"/>
                  <a:pt x="687712" y="725870"/>
                  <a:pt x="622325" y="699715"/>
                </a:cubicBezTo>
                <a:cubicBezTo>
                  <a:pt x="563421" y="676153"/>
                  <a:pt x="359061" y="573949"/>
                  <a:pt x="328127" y="548640"/>
                </a:cubicBezTo>
                <a:cubicBezTo>
                  <a:pt x="298972" y="524786"/>
                  <a:pt x="272963" y="496460"/>
                  <a:pt x="240662" y="477079"/>
                </a:cubicBezTo>
                <a:cubicBezTo>
                  <a:pt x="192712" y="448308"/>
                  <a:pt x="213765" y="461798"/>
                  <a:pt x="177052" y="437322"/>
                </a:cubicBezTo>
                <a:cubicBezTo>
                  <a:pt x="190642" y="481975"/>
                  <a:pt x="244386" y="668974"/>
                  <a:pt x="272468" y="731520"/>
                </a:cubicBezTo>
                <a:cubicBezTo>
                  <a:pt x="314709" y="825601"/>
                  <a:pt x="356210" y="920426"/>
                  <a:pt x="407640" y="1009816"/>
                </a:cubicBezTo>
                <a:cubicBezTo>
                  <a:pt x="467762" y="1114313"/>
                  <a:pt x="540993" y="1210707"/>
                  <a:pt x="606422" y="1311966"/>
                </a:cubicBezTo>
                <a:cubicBezTo>
                  <a:pt x="652317" y="1382994"/>
                  <a:pt x="696193" y="1455307"/>
                  <a:pt x="741594" y="1526651"/>
                </a:cubicBezTo>
                <a:cubicBezTo>
                  <a:pt x="770407" y="1571928"/>
                  <a:pt x="795983" y="1619560"/>
                  <a:pt x="829059" y="1661823"/>
                </a:cubicBezTo>
                <a:cubicBezTo>
                  <a:pt x="876767" y="1722783"/>
                  <a:pt x="931612" y="1778777"/>
                  <a:pt x="972182" y="1844703"/>
                </a:cubicBezTo>
                <a:cubicBezTo>
                  <a:pt x="993386" y="1879159"/>
                  <a:pt x="1013744" y="1914149"/>
                  <a:pt x="1035793" y="1948070"/>
                </a:cubicBezTo>
                <a:cubicBezTo>
                  <a:pt x="1048219" y="1967186"/>
                  <a:pt x="1063220" y="1984550"/>
                  <a:pt x="1075549" y="2003729"/>
                </a:cubicBezTo>
                <a:cubicBezTo>
                  <a:pt x="1087104" y="2021704"/>
                  <a:pt x="1095501" y="2041608"/>
                  <a:pt x="1107354" y="2059388"/>
                </a:cubicBezTo>
                <a:cubicBezTo>
                  <a:pt x="1116768" y="2073509"/>
                  <a:pt x="1130265" y="2084691"/>
                  <a:pt x="1139160" y="2099145"/>
                </a:cubicBezTo>
                <a:cubicBezTo>
                  <a:pt x="1198095" y="2194914"/>
                  <a:pt x="1143718" y="2135508"/>
                  <a:pt x="1194819" y="2186609"/>
                </a:cubicBezTo>
                <a:cubicBezTo>
                  <a:pt x="1197469" y="2197211"/>
                  <a:pt x="1198465" y="2208370"/>
                  <a:pt x="1202770" y="2218414"/>
                </a:cubicBezTo>
                <a:cubicBezTo>
                  <a:pt x="1206534" y="2227198"/>
                  <a:pt x="1213372" y="2250219"/>
                  <a:pt x="1218673" y="2242268"/>
                </a:cubicBezTo>
                <a:cubicBezTo>
                  <a:pt x="1232227" y="2221936"/>
                  <a:pt x="1229274" y="2194560"/>
                  <a:pt x="1234575" y="2170706"/>
                </a:cubicBezTo>
                <a:cubicBezTo>
                  <a:pt x="1243555" y="1977630"/>
                  <a:pt x="1234101" y="1890176"/>
                  <a:pt x="1266381" y="1733385"/>
                </a:cubicBezTo>
                <a:cubicBezTo>
                  <a:pt x="1285065" y="1642634"/>
                  <a:pt x="1311504" y="1530702"/>
                  <a:pt x="1337942" y="1439186"/>
                </a:cubicBezTo>
                <a:cubicBezTo>
                  <a:pt x="1360982" y="1359433"/>
                  <a:pt x="1392324" y="1281864"/>
                  <a:pt x="1409504" y="1200647"/>
                </a:cubicBezTo>
                <a:cubicBezTo>
                  <a:pt x="1438659" y="1062824"/>
                  <a:pt x="1462801" y="923845"/>
                  <a:pt x="1496968" y="787179"/>
                </a:cubicBezTo>
                <a:cubicBezTo>
                  <a:pt x="1504919" y="755374"/>
                  <a:pt x="1514910" y="724010"/>
                  <a:pt x="1520822" y="691764"/>
                </a:cubicBezTo>
                <a:cubicBezTo>
                  <a:pt x="1559383" y="481431"/>
                  <a:pt x="1564077" y="362546"/>
                  <a:pt x="1616238" y="182880"/>
                </a:cubicBezTo>
                <a:cubicBezTo>
                  <a:pt x="1646357" y="79136"/>
                  <a:pt x="1641038" y="93522"/>
                  <a:pt x="1671897" y="31806"/>
                </a:cubicBezTo>
                <a:lnTo>
                  <a:pt x="1679848" y="0"/>
                </a:lnTo>
              </a:path>
            </a:pathLst>
          </a:custGeom>
          <a:noFill/>
          <a:ln w="28575">
            <a:solidFill>
              <a:srgbClr val="FF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0681" y="1249235"/>
            <a:ext cx="3079944" cy="355136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b="3412"/>
          <a:stretch/>
        </p:blipFill>
        <p:spPr>
          <a:xfrm>
            <a:off x="5574820" y="1430797"/>
            <a:ext cx="2774601" cy="237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4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27;p5"/>
          <p:cNvCxnSpPr/>
          <p:nvPr/>
        </p:nvCxnSpPr>
        <p:spPr>
          <a:xfrm>
            <a:off x="0" y="807893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28;p5"/>
          <p:cNvSpPr/>
          <p:nvPr/>
        </p:nvSpPr>
        <p:spPr>
          <a:xfrm>
            <a:off x="817475" y="604935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31;p5"/>
          <p:cNvCxnSpPr/>
          <p:nvPr/>
        </p:nvCxnSpPr>
        <p:spPr>
          <a:xfrm>
            <a:off x="5265650" y="807893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Google Shape;124;p17"/>
          <p:cNvSpPr txBox="1">
            <a:spLocks noGrp="1"/>
          </p:cNvSpPr>
          <p:nvPr>
            <p:ph type="title" idx="4294967295"/>
          </p:nvPr>
        </p:nvSpPr>
        <p:spPr>
          <a:xfrm>
            <a:off x="1381250" y="600281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altLang="ko-KR" dirty="0" smtClean="0">
                <a:latin typeface="경기천년바탕 Bold" panose="02020803020101020101" pitchFamily="18" charset="-127"/>
              </a:rPr>
              <a:t>Code </a:t>
            </a:r>
            <a:r>
              <a:rPr lang="en" altLang="ko-KR" dirty="0" smtClean="0">
                <a:highlight>
                  <a:srgbClr val="FFCD00"/>
                </a:highlight>
                <a:latin typeface="경기천년바탕 Bold" panose="02020803020101020101" pitchFamily="18" charset="-127"/>
              </a:rPr>
              <a:t>outline</a:t>
            </a:r>
            <a:endParaRPr dirty="0">
              <a:highlight>
                <a:srgbClr val="FFCD00"/>
              </a:highlight>
              <a:latin typeface="경기천년바탕 Bold" panose="02020803020101020101" pitchFamily="18" charset="-127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697363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57;p19"/>
          <p:cNvSpPr txBox="1">
            <a:spLocks noGrp="1"/>
          </p:cNvSpPr>
          <p:nvPr>
            <p:ph type="body" idx="1"/>
          </p:nvPr>
        </p:nvSpPr>
        <p:spPr>
          <a:xfrm>
            <a:off x="460988" y="1113421"/>
            <a:ext cx="5407075" cy="634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 smtClean="0"/>
              <a:t>Actual Code</a:t>
            </a:r>
            <a:endParaRPr lang="en-US" altLang="ko-KR" sz="2000" dirty="0"/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endParaRPr lang="en-US" altLang="ko-KR" sz="2000" dirty="0"/>
          </a:p>
          <a:p>
            <a:pPr marL="0" lvl="0" indent="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lang="en-US" sz="2000" dirty="0" smtClean="0">
              <a:highlight>
                <a:srgbClr val="FFCD00"/>
              </a:highlight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8741" y="1910182"/>
            <a:ext cx="1950091" cy="2890417"/>
          </a:xfrm>
          <a:prstGeom prst="roundRect">
            <a:avLst/>
          </a:prstGeom>
          <a:solidFill>
            <a:srgbClr val="FFF2B9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21233" y="2338801"/>
            <a:ext cx="20651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 smtClean="0">
                <a:latin typeface="나눔스퀘어" panose="020B0600000101010101" pitchFamily="50" charset="-127"/>
              </a:rPr>
              <a:t>Make timetable </a:t>
            </a:r>
            <a:r>
              <a:rPr lang="en-US" altLang="ko-KR" sz="1800" dirty="0">
                <a:latin typeface="나눔스퀘어" panose="020B0600000101010101" pitchFamily="50" charset="-127"/>
              </a:rPr>
              <a:t>with 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information received</a:t>
            </a:r>
            <a:endParaRPr lang="en-US" altLang="ko-KR" sz="1800" dirty="0">
              <a:latin typeface="나눔스퀘어" panose="020B0600000101010101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58" y="3527510"/>
            <a:ext cx="889170" cy="889170"/>
          </a:xfrm>
          <a:prstGeom prst="rect">
            <a:avLst/>
          </a:prstGeom>
        </p:spPr>
      </p:pic>
      <p:sp>
        <p:nvSpPr>
          <p:cNvPr id="10" name="자유형 9"/>
          <p:cNvSpPr/>
          <p:nvPr/>
        </p:nvSpPr>
        <p:spPr>
          <a:xfrm rot="2022437">
            <a:off x="286068" y="1775635"/>
            <a:ext cx="566446" cy="595572"/>
          </a:xfrm>
          <a:custGeom>
            <a:avLst/>
            <a:gdLst>
              <a:gd name="connsiteX0" fmla="*/ 1528774 w 2236440"/>
              <a:gd name="connsiteY0" fmla="*/ 278296 h 2243911"/>
              <a:gd name="connsiteX1" fmla="*/ 1441309 w 2236440"/>
              <a:gd name="connsiteY1" fmla="*/ 357809 h 2243911"/>
              <a:gd name="connsiteX2" fmla="*/ 1433358 w 2236440"/>
              <a:gd name="connsiteY2" fmla="*/ 381663 h 2243911"/>
              <a:gd name="connsiteX3" fmla="*/ 1306137 w 2236440"/>
              <a:gd name="connsiteY3" fmla="*/ 492981 h 2243911"/>
              <a:gd name="connsiteX4" fmla="*/ 1242527 w 2236440"/>
              <a:gd name="connsiteY4" fmla="*/ 556592 h 2243911"/>
              <a:gd name="connsiteX5" fmla="*/ 1123257 w 2236440"/>
              <a:gd name="connsiteY5" fmla="*/ 652007 h 2243911"/>
              <a:gd name="connsiteX6" fmla="*/ 1027841 w 2236440"/>
              <a:gd name="connsiteY6" fmla="*/ 739472 h 2243911"/>
              <a:gd name="connsiteX7" fmla="*/ 908572 w 2236440"/>
              <a:gd name="connsiteY7" fmla="*/ 826936 h 2243911"/>
              <a:gd name="connsiteX8" fmla="*/ 837010 w 2236440"/>
              <a:gd name="connsiteY8" fmla="*/ 906449 h 2243911"/>
              <a:gd name="connsiteX9" fmla="*/ 558714 w 2236440"/>
              <a:gd name="connsiteY9" fmla="*/ 1144988 h 2243911"/>
              <a:gd name="connsiteX10" fmla="*/ 463299 w 2236440"/>
              <a:gd name="connsiteY10" fmla="*/ 1224501 h 2243911"/>
              <a:gd name="connsiteX11" fmla="*/ 264516 w 2236440"/>
              <a:gd name="connsiteY11" fmla="*/ 1399430 h 2243911"/>
              <a:gd name="connsiteX12" fmla="*/ 185003 w 2236440"/>
              <a:gd name="connsiteY12" fmla="*/ 1486894 h 2243911"/>
              <a:gd name="connsiteX13" fmla="*/ 73685 w 2236440"/>
              <a:gd name="connsiteY13" fmla="*/ 1598212 h 2243911"/>
              <a:gd name="connsiteX14" fmla="*/ 57782 w 2236440"/>
              <a:gd name="connsiteY14" fmla="*/ 1622066 h 2243911"/>
              <a:gd name="connsiteX15" fmla="*/ 33928 w 2236440"/>
              <a:gd name="connsiteY15" fmla="*/ 1653872 h 2243911"/>
              <a:gd name="connsiteX16" fmla="*/ 18026 w 2236440"/>
              <a:gd name="connsiteY16" fmla="*/ 1685677 h 2243911"/>
              <a:gd name="connsiteX17" fmla="*/ 2123 w 2236440"/>
              <a:gd name="connsiteY17" fmla="*/ 1709531 h 2243911"/>
              <a:gd name="connsiteX18" fmla="*/ 49831 w 2236440"/>
              <a:gd name="connsiteY18" fmla="*/ 1701579 h 2243911"/>
              <a:gd name="connsiteX19" fmla="*/ 177052 w 2236440"/>
              <a:gd name="connsiteY19" fmla="*/ 1661823 h 2243911"/>
              <a:gd name="connsiteX20" fmla="*/ 272468 w 2236440"/>
              <a:gd name="connsiteY20" fmla="*/ 1630018 h 2243911"/>
              <a:gd name="connsiteX21" fmla="*/ 447396 w 2236440"/>
              <a:gd name="connsiteY21" fmla="*/ 1598212 h 2243911"/>
              <a:gd name="connsiteX22" fmla="*/ 582568 w 2236440"/>
              <a:gd name="connsiteY22" fmla="*/ 1566407 h 2243911"/>
              <a:gd name="connsiteX23" fmla="*/ 709789 w 2236440"/>
              <a:gd name="connsiteY23" fmla="*/ 1542553 h 2243911"/>
              <a:gd name="connsiteX24" fmla="*/ 964231 w 2236440"/>
              <a:gd name="connsiteY24" fmla="*/ 1486894 h 2243911"/>
              <a:gd name="connsiteX25" fmla="*/ 1568530 w 2236440"/>
              <a:gd name="connsiteY25" fmla="*/ 1391479 h 2243911"/>
              <a:gd name="connsiteX26" fmla="*/ 1926339 w 2236440"/>
              <a:gd name="connsiteY26" fmla="*/ 1319917 h 2243911"/>
              <a:gd name="connsiteX27" fmla="*/ 2045608 w 2236440"/>
              <a:gd name="connsiteY27" fmla="*/ 1311966 h 2243911"/>
              <a:gd name="connsiteX28" fmla="*/ 2196683 w 2236440"/>
              <a:gd name="connsiteY28" fmla="*/ 1288112 h 2243911"/>
              <a:gd name="connsiteX29" fmla="*/ 2236440 w 2236440"/>
              <a:gd name="connsiteY29" fmla="*/ 1280160 h 2243911"/>
              <a:gd name="connsiteX30" fmla="*/ 2204634 w 2236440"/>
              <a:gd name="connsiteY30" fmla="*/ 1264258 h 2243911"/>
              <a:gd name="connsiteX31" fmla="*/ 2093316 w 2236440"/>
              <a:gd name="connsiteY31" fmla="*/ 1216550 h 2243911"/>
              <a:gd name="connsiteX32" fmla="*/ 2013803 w 2236440"/>
              <a:gd name="connsiteY32" fmla="*/ 1176793 h 2243911"/>
              <a:gd name="connsiteX33" fmla="*/ 1791167 w 2236440"/>
              <a:gd name="connsiteY33" fmla="*/ 1097280 h 2243911"/>
              <a:gd name="connsiteX34" fmla="*/ 1679848 w 2236440"/>
              <a:gd name="connsiteY34" fmla="*/ 1057524 h 2243911"/>
              <a:gd name="connsiteX35" fmla="*/ 1481066 w 2236440"/>
              <a:gd name="connsiteY35" fmla="*/ 985962 h 2243911"/>
              <a:gd name="connsiteX36" fmla="*/ 821108 w 2236440"/>
              <a:gd name="connsiteY36" fmla="*/ 771277 h 2243911"/>
              <a:gd name="connsiteX37" fmla="*/ 622325 w 2236440"/>
              <a:gd name="connsiteY37" fmla="*/ 699715 h 2243911"/>
              <a:gd name="connsiteX38" fmla="*/ 328127 w 2236440"/>
              <a:gd name="connsiteY38" fmla="*/ 548640 h 2243911"/>
              <a:gd name="connsiteX39" fmla="*/ 240662 w 2236440"/>
              <a:gd name="connsiteY39" fmla="*/ 477079 h 2243911"/>
              <a:gd name="connsiteX40" fmla="*/ 177052 w 2236440"/>
              <a:gd name="connsiteY40" fmla="*/ 437322 h 2243911"/>
              <a:gd name="connsiteX41" fmla="*/ 272468 w 2236440"/>
              <a:gd name="connsiteY41" fmla="*/ 731520 h 2243911"/>
              <a:gd name="connsiteX42" fmla="*/ 407640 w 2236440"/>
              <a:gd name="connsiteY42" fmla="*/ 1009816 h 2243911"/>
              <a:gd name="connsiteX43" fmla="*/ 606422 w 2236440"/>
              <a:gd name="connsiteY43" fmla="*/ 1311966 h 2243911"/>
              <a:gd name="connsiteX44" fmla="*/ 741594 w 2236440"/>
              <a:gd name="connsiteY44" fmla="*/ 1526651 h 2243911"/>
              <a:gd name="connsiteX45" fmla="*/ 829059 w 2236440"/>
              <a:gd name="connsiteY45" fmla="*/ 1661823 h 2243911"/>
              <a:gd name="connsiteX46" fmla="*/ 972182 w 2236440"/>
              <a:gd name="connsiteY46" fmla="*/ 1844703 h 2243911"/>
              <a:gd name="connsiteX47" fmla="*/ 1035793 w 2236440"/>
              <a:gd name="connsiteY47" fmla="*/ 1948070 h 2243911"/>
              <a:gd name="connsiteX48" fmla="*/ 1075549 w 2236440"/>
              <a:gd name="connsiteY48" fmla="*/ 2003729 h 2243911"/>
              <a:gd name="connsiteX49" fmla="*/ 1107354 w 2236440"/>
              <a:gd name="connsiteY49" fmla="*/ 2059388 h 2243911"/>
              <a:gd name="connsiteX50" fmla="*/ 1139160 w 2236440"/>
              <a:gd name="connsiteY50" fmla="*/ 2099145 h 2243911"/>
              <a:gd name="connsiteX51" fmla="*/ 1194819 w 2236440"/>
              <a:gd name="connsiteY51" fmla="*/ 2186609 h 2243911"/>
              <a:gd name="connsiteX52" fmla="*/ 1202770 w 2236440"/>
              <a:gd name="connsiteY52" fmla="*/ 2218414 h 2243911"/>
              <a:gd name="connsiteX53" fmla="*/ 1218673 w 2236440"/>
              <a:gd name="connsiteY53" fmla="*/ 2242268 h 2243911"/>
              <a:gd name="connsiteX54" fmla="*/ 1234575 w 2236440"/>
              <a:gd name="connsiteY54" fmla="*/ 2170706 h 2243911"/>
              <a:gd name="connsiteX55" fmla="*/ 1266381 w 2236440"/>
              <a:gd name="connsiteY55" fmla="*/ 1733385 h 2243911"/>
              <a:gd name="connsiteX56" fmla="*/ 1337942 w 2236440"/>
              <a:gd name="connsiteY56" fmla="*/ 1439186 h 2243911"/>
              <a:gd name="connsiteX57" fmla="*/ 1409504 w 2236440"/>
              <a:gd name="connsiteY57" fmla="*/ 1200647 h 2243911"/>
              <a:gd name="connsiteX58" fmla="*/ 1496968 w 2236440"/>
              <a:gd name="connsiteY58" fmla="*/ 787179 h 2243911"/>
              <a:gd name="connsiteX59" fmla="*/ 1520822 w 2236440"/>
              <a:gd name="connsiteY59" fmla="*/ 691764 h 2243911"/>
              <a:gd name="connsiteX60" fmla="*/ 1616238 w 2236440"/>
              <a:gd name="connsiteY60" fmla="*/ 182880 h 2243911"/>
              <a:gd name="connsiteX61" fmla="*/ 1671897 w 2236440"/>
              <a:gd name="connsiteY61" fmla="*/ 31806 h 2243911"/>
              <a:gd name="connsiteX62" fmla="*/ 1679848 w 2236440"/>
              <a:gd name="connsiteY62" fmla="*/ 0 h 2243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236440" h="2243911">
                <a:moveTo>
                  <a:pt x="1528774" y="278296"/>
                </a:moveTo>
                <a:cubicBezTo>
                  <a:pt x="1499619" y="304800"/>
                  <a:pt x="1468034" y="328857"/>
                  <a:pt x="1441309" y="357809"/>
                </a:cubicBezTo>
                <a:cubicBezTo>
                  <a:pt x="1435624" y="363968"/>
                  <a:pt x="1439285" y="375736"/>
                  <a:pt x="1433358" y="381663"/>
                </a:cubicBezTo>
                <a:cubicBezTo>
                  <a:pt x="1393513" y="421508"/>
                  <a:pt x="1345981" y="453136"/>
                  <a:pt x="1306137" y="492981"/>
                </a:cubicBezTo>
                <a:cubicBezTo>
                  <a:pt x="1284934" y="514185"/>
                  <a:pt x="1265155" y="536916"/>
                  <a:pt x="1242527" y="556592"/>
                </a:cubicBezTo>
                <a:cubicBezTo>
                  <a:pt x="1204108" y="590000"/>
                  <a:pt x="1162014" y="618992"/>
                  <a:pt x="1123257" y="652007"/>
                </a:cubicBezTo>
                <a:cubicBezTo>
                  <a:pt x="1090412" y="679986"/>
                  <a:pt x="1061289" y="712218"/>
                  <a:pt x="1027841" y="739472"/>
                </a:cubicBezTo>
                <a:cubicBezTo>
                  <a:pt x="989621" y="770614"/>
                  <a:pt x="945675" y="794471"/>
                  <a:pt x="908572" y="826936"/>
                </a:cubicBezTo>
                <a:cubicBezTo>
                  <a:pt x="881737" y="850417"/>
                  <a:pt x="863395" y="882463"/>
                  <a:pt x="837010" y="906449"/>
                </a:cubicBezTo>
                <a:cubicBezTo>
                  <a:pt x="746605" y="988635"/>
                  <a:pt x="651758" y="1065801"/>
                  <a:pt x="558714" y="1144988"/>
                </a:cubicBezTo>
                <a:cubicBezTo>
                  <a:pt x="527186" y="1171821"/>
                  <a:pt x="494379" y="1197150"/>
                  <a:pt x="463299" y="1224501"/>
                </a:cubicBezTo>
                <a:cubicBezTo>
                  <a:pt x="397038" y="1282811"/>
                  <a:pt x="323889" y="1334120"/>
                  <a:pt x="264516" y="1399430"/>
                </a:cubicBezTo>
                <a:cubicBezTo>
                  <a:pt x="238012" y="1428585"/>
                  <a:pt x="212864" y="1459033"/>
                  <a:pt x="185003" y="1486894"/>
                </a:cubicBezTo>
                <a:cubicBezTo>
                  <a:pt x="71406" y="1600491"/>
                  <a:pt x="214831" y="1428837"/>
                  <a:pt x="73685" y="1598212"/>
                </a:cubicBezTo>
                <a:cubicBezTo>
                  <a:pt x="67567" y="1605553"/>
                  <a:pt x="63337" y="1614290"/>
                  <a:pt x="57782" y="1622066"/>
                </a:cubicBezTo>
                <a:cubicBezTo>
                  <a:pt x="50079" y="1632850"/>
                  <a:pt x="40952" y="1642634"/>
                  <a:pt x="33928" y="1653872"/>
                </a:cubicBezTo>
                <a:cubicBezTo>
                  <a:pt x="27646" y="1663923"/>
                  <a:pt x="23907" y="1675386"/>
                  <a:pt x="18026" y="1685677"/>
                </a:cubicBezTo>
                <a:cubicBezTo>
                  <a:pt x="13285" y="1693974"/>
                  <a:pt x="-6425" y="1705257"/>
                  <a:pt x="2123" y="1709531"/>
                </a:cubicBezTo>
                <a:cubicBezTo>
                  <a:pt x="16543" y="1716741"/>
                  <a:pt x="33928" y="1704230"/>
                  <a:pt x="49831" y="1701579"/>
                </a:cubicBezTo>
                <a:cubicBezTo>
                  <a:pt x="106985" y="1663478"/>
                  <a:pt x="50027" y="1697390"/>
                  <a:pt x="177052" y="1661823"/>
                </a:cubicBezTo>
                <a:cubicBezTo>
                  <a:pt x="209336" y="1652783"/>
                  <a:pt x="239833" y="1637697"/>
                  <a:pt x="272468" y="1630018"/>
                </a:cubicBezTo>
                <a:cubicBezTo>
                  <a:pt x="330158" y="1616444"/>
                  <a:pt x="389340" y="1610121"/>
                  <a:pt x="447396" y="1598212"/>
                </a:cubicBezTo>
                <a:cubicBezTo>
                  <a:pt x="492740" y="1588911"/>
                  <a:pt x="537288" y="1576012"/>
                  <a:pt x="582568" y="1566407"/>
                </a:cubicBezTo>
                <a:cubicBezTo>
                  <a:pt x="624775" y="1557454"/>
                  <a:pt x="667550" y="1551353"/>
                  <a:pt x="709789" y="1542553"/>
                </a:cubicBezTo>
                <a:cubicBezTo>
                  <a:pt x="794784" y="1524846"/>
                  <a:pt x="878725" y="1501937"/>
                  <a:pt x="964231" y="1486894"/>
                </a:cubicBezTo>
                <a:cubicBezTo>
                  <a:pt x="1165075" y="1451561"/>
                  <a:pt x="1369824" y="1437334"/>
                  <a:pt x="1568530" y="1391479"/>
                </a:cubicBezTo>
                <a:cubicBezTo>
                  <a:pt x="1715898" y="1357471"/>
                  <a:pt x="1784013" y="1336661"/>
                  <a:pt x="1926339" y="1319917"/>
                </a:cubicBezTo>
                <a:cubicBezTo>
                  <a:pt x="1965911" y="1315262"/>
                  <a:pt x="2005852" y="1314616"/>
                  <a:pt x="2045608" y="1311966"/>
                </a:cubicBezTo>
                <a:cubicBezTo>
                  <a:pt x="2113860" y="1302215"/>
                  <a:pt x="2116033" y="1302344"/>
                  <a:pt x="2196683" y="1288112"/>
                </a:cubicBezTo>
                <a:cubicBezTo>
                  <a:pt x="2209992" y="1285763"/>
                  <a:pt x="2223188" y="1282811"/>
                  <a:pt x="2236440" y="1280160"/>
                </a:cubicBezTo>
                <a:cubicBezTo>
                  <a:pt x="2225838" y="1274859"/>
                  <a:pt x="2215466" y="1269072"/>
                  <a:pt x="2204634" y="1264258"/>
                </a:cubicBezTo>
                <a:cubicBezTo>
                  <a:pt x="2089695" y="1213174"/>
                  <a:pt x="2271098" y="1300763"/>
                  <a:pt x="2093316" y="1216550"/>
                </a:cubicBezTo>
                <a:cubicBezTo>
                  <a:pt x="2066536" y="1203865"/>
                  <a:pt x="2041366" y="1187673"/>
                  <a:pt x="2013803" y="1176793"/>
                </a:cubicBezTo>
                <a:cubicBezTo>
                  <a:pt x="1940504" y="1147859"/>
                  <a:pt x="1865379" y="1123784"/>
                  <a:pt x="1791167" y="1097280"/>
                </a:cubicBezTo>
                <a:lnTo>
                  <a:pt x="1679848" y="1057524"/>
                </a:lnTo>
                <a:cubicBezTo>
                  <a:pt x="1613566" y="1033730"/>
                  <a:pt x="1548221" y="1007169"/>
                  <a:pt x="1481066" y="985962"/>
                </a:cubicBezTo>
                <a:cubicBezTo>
                  <a:pt x="1291132" y="925983"/>
                  <a:pt x="1002840" y="836701"/>
                  <a:pt x="821108" y="771277"/>
                </a:cubicBezTo>
                <a:cubicBezTo>
                  <a:pt x="754847" y="747423"/>
                  <a:pt x="687712" y="725870"/>
                  <a:pt x="622325" y="699715"/>
                </a:cubicBezTo>
                <a:cubicBezTo>
                  <a:pt x="563421" y="676153"/>
                  <a:pt x="359061" y="573949"/>
                  <a:pt x="328127" y="548640"/>
                </a:cubicBezTo>
                <a:cubicBezTo>
                  <a:pt x="298972" y="524786"/>
                  <a:pt x="272963" y="496460"/>
                  <a:pt x="240662" y="477079"/>
                </a:cubicBezTo>
                <a:cubicBezTo>
                  <a:pt x="192712" y="448308"/>
                  <a:pt x="213765" y="461798"/>
                  <a:pt x="177052" y="437322"/>
                </a:cubicBezTo>
                <a:cubicBezTo>
                  <a:pt x="190642" y="481975"/>
                  <a:pt x="244386" y="668974"/>
                  <a:pt x="272468" y="731520"/>
                </a:cubicBezTo>
                <a:cubicBezTo>
                  <a:pt x="314709" y="825601"/>
                  <a:pt x="356210" y="920426"/>
                  <a:pt x="407640" y="1009816"/>
                </a:cubicBezTo>
                <a:cubicBezTo>
                  <a:pt x="467762" y="1114313"/>
                  <a:pt x="540993" y="1210707"/>
                  <a:pt x="606422" y="1311966"/>
                </a:cubicBezTo>
                <a:cubicBezTo>
                  <a:pt x="652317" y="1382994"/>
                  <a:pt x="696193" y="1455307"/>
                  <a:pt x="741594" y="1526651"/>
                </a:cubicBezTo>
                <a:cubicBezTo>
                  <a:pt x="770407" y="1571928"/>
                  <a:pt x="795983" y="1619560"/>
                  <a:pt x="829059" y="1661823"/>
                </a:cubicBezTo>
                <a:cubicBezTo>
                  <a:pt x="876767" y="1722783"/>
                  <a:pt x="931612" y="1778777"/>
                  <a:pt x="972182" y="1844703"/>
                </a:cubicBezTo>
                <a:cubicBezTo>
                  <a:pt x="993386" y="1879159"/>
                  <a:pt x="1013744" y="1914149"/>
                  <a:pt x="1035793" y="1948070"/>
                </a:cubicBezTo>
                <a:cubicBezTo>
                  <a:pt x="1048219" y="1967186"/>
                  <a:pt x="1063220" y="1984550"/>
                  <a:pt x="1075549" y="2003729"/>
                </a:cubicBezTo>
                <a:cubicBezTo>
                  <a:pt x="1087104" y="2021704"/>
                  <a:pt x="1095501" y="2041608"/>
                  <a:pt x="1107354" y="2059388"/>
                </a:cubicBezTo>
                <a:cubicBezTo>
                  <a:pt x="1116768" y="2073509"/>
                  <a:pt x="1130265" y="2084691"/>
                  <a:pt x="1139160" y="2099145"/>
                </a:cubicBezTo>
                <a:cubicBezTo>
                  <a:pt x="1198095" y="2194914"/>
                  <a:pt x="1143718" y="2135508"/>
                  <a:pt x="1194819" y="2186609"/>
                </a:cubicBezTo>
                <a:cubicBezTo>
                  <a:pt x="1197469" y="2197211"/>
                  <a:pt x="1198465" y="2208370"/>
                  <a:pt x="1202770" y="2218414"/>
                </a:cubicBezTo>
                <a:cubicBezTo>
                  <a:pt x="1206534" y="2227198"/>
                  <a:pt x="1213372" y="2250219"/>
                  <a:pt x="1218673" y="2242268"/>
                </a:cubicBezTo>
                <a:cubicBezTo>
                  <a:pt x="1232227" y="2221936"/>
                  <a:pt x="1229274" y="2194560"/>
                  <a:pt x="1234575" y="2170706"/>
                </a:cubicBezTo>
                <a:cubicBezTo>
                  <a:pt x="1243555" y="1977630"/>
                  <a:pt x="1234101" y="1890176"/>
                  <a:pt x="1266381" y="1733385"/>
                </a:cubicBezTo>
                <a:cubicBezTo>
                  <a:pt x="1285065" y="1642634"/>
                  <a:pt x="1311504" y="1530702"/>
                  <a:pt x="1337942" y="1439186"/>
                </a:cubicBezTo>
                <a:cubicBezTo>
                  <a:pt x="1360982" y="1359433"/>
                  <a:pt x="1392324" y="1281864"/>
                  <a:pt x="1409504" y="1200647"/>
                </a:cubicBezTo>
                <a:cubicBezTo>
                  <a:pt x="1438659" y="1062824"/>
                  <a:pt x="1462801" y="923845"/>
                  <a:pt x="1496968" y="787179"/>
                </a:cubicBezTo>
                <a:cubicBezTo>
                  <a:pt x="1504919" y="755374"/>
                  <a:pt x="1514910" y="724010"/>
                  <a:pt x="1520822" y="691764"/>
                </a:cubicBezTo>
                <a:cubicBezTo>
                  <a:pt x="1559383" y="481431"/>
                  <a:pt x="1564077" y="362546"/>
                  <a:pt x="1616238" y="182880"/>
                </a:cubicBezTo>
                <a:cubicBezTo>
                  <a:pt x="1646357" y="79136"/>
                  <a:pt x="1641038" y="93522"/>
                  <a:pt x="1671897" y="31806"/>
                </a:cubicBezTo>
                <a:lnTo>
                  <a:pt x="1679848" y="0"/>
                </a:lnTo>
              </a:path>
            </a:pathLst>
          </a:custGeom>
          <a:noFill/>
          <a:ln w="28575">
            <a:solidFill>
              <a:srgbClr val="FF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238937" y="1647146"/>
            <a:ext cx="3965913" cy="1880364"/>
            <a:chOff x="3164524" y="1862521"/>
            <a:chExt cx="4132658" cy="191597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4"/>
            <a:srcRect r="49098" b="82835"/>
            <a:stretch/>
          </p:blipFill>
          <p:spPr>
            <a:xfrm>
              <a:off x="3164524" y="1862521"/>
              <a:ext cx="2540934" cy="476280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4"/>
            <a:srcRect t="48113" r="17212"/>
            <a:stretch/>
          </p:blipFill>
          <p:spPr>
            <a:xfrm>
              <a:off x="3164524" y="2338801"/>
              <a:ext cx="4132658" cy="1439699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3037073" y="1394442"/>
            <a:ext cx="31289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▶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 &lt;Course&gt; class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37073" y="3829069"/>
            <a:ext cx="31289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▶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 main class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937" y="4068351"/>
            <a:ext cx="2519700" cy="38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3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27;p5"/>
          <p:cNvCxnSpPr/>
          <p:nvPr/>
        </p:nvCxnSpPr>
        <p:spPr>
          <a:xfrm>
            <a:off x="0" y="807893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28;p5"/>
          <p:cNvSpPr/>
          <p:nvPr/>
        </p:nvSpPr>
        <p:spPr>
          <a:xfrm>
            <a:off x="817475" y="604935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31;p5"/>
          <p:cNvCxnSpPr/>
          <p:nvPr/>
        </p:nvCxnSpPr>
        <p:spPr>
          <a:xfrm>
            <a:off x="5265650" y="807893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Google Shape;124;p17"/>
          <p:cNvSpPr txBox="1">
            <a:spLocks noGrp="1"/>
          </p:cNvSpPr>
          <p:nvPr>
            <p:ph type="title" idx="4294967295"/>
          </p:nvPr>
        </p:nvSpPr>
        <p:spPr>
          <a:xfrm>
            <a:off x="1381250" y="600281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altLang="ko-KR" dirty="0" smtClean="0">
                <a:latin typeface="경기천년바탕 Bold" panose="02020803020101020101" pitchFamily="18" charset="-127"/>
              </a:rPr>
              <a:t>Code </a:t>
            </a:r>
            <a:r>
              <a:rPr lang="en" altLang="ko-KR" dirty="0" smtClean="0">
                <a:highlight>
                  <a:srgbClr val="FFCD00"/>
                </a:highlight>
                <a:latin typeface="경기천년바탕 Bold" panose="02020803020101020101" pitchFamily="18" charset="-127"/>
              </a:rPr>
              <a:t>outline</a:t>
            </a:r>
            <a:endParaRPr dirty="0">
              <a:highlight>
                <a:srgbClr val="FFCD00"/>
              </a:highlight>
              <a:latin typeface="경기천년바탕 Bold" panose="02020803020101020101" pitchFamily="18" charset="-127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697363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57;p19"/>
          <p:cNvSpPr txBox="1">
            <a:spLocks noGrp="1"/>
          </p:cNvSpPr>
          <p:nvPr>
            <p:ph type="body" idx="1"/>
          </p:nvPr>
        </p:nvSpPr>
        <p:spPr>
          <a:xfrm>
            <a:off x="460988" y="1113421"/>
            <a:ext cx="5407075" cy="634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 smtClean="0"/>
              <a:t>Actual Code</a:t>
            </a:r>
            <a:endParaRPr lang="en-US" altLang="ko-KR" sz="2000" dirty="0"/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endParaRPr lang="en-US" altLang="ko-KR" sz="2000" dirty="0"/>
          </a:p>
          <a:p>
            <a:pPr marL="0" lvl="0" indent="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lang="en-US" sz="2000" dirty="0" smtClean="0">
              <a:highlight>
                <a:srgbClr val="FFCD00"/>
              </a:highlight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8741" y="1910182"/>
            <a:ext cx="1950091" cy="2890417"/>
          </a:xfrm>
          <a:prstGeom prst="roundRect">
            <a:avLst/>
          </a:prstGeom>
          <a:solidFill>
            <a:srgbClr val="FFF2B9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21233" y="2338801"/>
            <a:ext cx="20651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 smtClean="0">
                <a:latin typeface="나눔스퀘어" panose="020B0600000101010101" pitchFamily="50" charset="-127"/>
              </a:rPr>
              <a:t>Make timetable </a:t>
            </a:r>
            <a:r>
              <a:rPr lang="en-US" altLang="ko-KR" sz="1800" dirty="0">
                <a:latin typeface="나눔스퀘어" panose="020B0600000101010101" pitchFamily="50" charset="-127"/>
              </a:rPr>
              <a:t>with 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information received</a:t>
            </a:r>
            <a:endParaRPr lang="en-US" altLang="ko-KR" sz="1800" dirty="0">
              <a:latin typeface="나눔스퀘어" panose="020B0600000101010101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58" y="3527510"/>
            <a:ext cx="889170" cy="889170"/>
          </a:xfrm>
          <a:prstGeom prst="rect">
            <a:avLst/>
          </a:prstGeom>
        </p:spPr>
      </p:pic>
      <p:sp>
        <p:nvSpPr>
          <p:cNvPr id="10" name="자유형 9"/>
          <p:cNvSpPr/>
          <p:nvPr/>
        </p:nvSpPr>
        <p:spPr>
          <a:xfrm rot="2022437">
            <a:off x="286068" y="1775635"/>
            <a:ext cx="566446" cy="595572"/>
          </a:xfrm>
          <a:custGeom>
            <a:avLst/>
            <a:gdLst>
              <a:gd name="connsiteX0" fmla="*/ 1528774 w 2236440"/>
              <a:gd name="connsiteY0" fmla="*/ 278296 h 2243911"/>
              <a:gd name="connsiteX1" fmla="*/ 1441309 w 2236440"/>
              <a:gd name="connsiteY1" fmla="*/ 357809 h 2243911"/>
              <a:gd name="connsiteX2" fmla="*/ 1433358 w 2236440"/>
              <a:gd name="connsiteY2" fmla="*/ 381663 h 2243911"/>
              <a:gd name="connsiteX3" fmla="*/ 1306137 w 2236440"/>
              <a:gd name="connsiteY3" fmla="*/ 492981 h 2243911"/>
              <a:gd name="connsiteX4" fmla="*/ 1242527 w 2236440"/>
              <a:gd name="connsiteY4" fmla="*/ 556592 h 2243911"/>
              <a:gd name="connsiteX5" fmla="*/ 1123257 w 2236440"/>
              <a:gd name="connsiteY5" fmla="*/ 652007 h 2243911"/>
              <a:gd name="connsiteX6" fmla="*/ 1027841 w 2236440"/>
              <a:gd name="connsiteY6" fmla="*/ 739472 h 2243911"/>
              <a:gd name="connsiteX7" fmla="*/ 908572 w 2236440"/>
              <a:gd name="connsiteY7" fmla="*/ 826936 h 2243911"/>
              <a:gd name="connsiteX8" fmla="*/ 837010 w 2236440"/>
              <a:gd name="connsiteY8" fmla="*/ 906449 h 2243911"/>
              <a:gd name="connsiteX9" fmla="*/ 558714 w 2236440"/>
              <a:gd name="connsiteY9" fmla="*/ 1144988 h 2243911"/>
              <a:gd name="connsiteX10" fmla="*/ 463299 w 2236440"/>
              <a:gd name="connsiteY10" fmla="*/ 1224501 h 2243911"/>
              <a:gd name="connsiteX11" fmla="*/ 264516 w 2236440"/>
              <a:gd name="connsiteY11" fmla="*/ 1399430 h 2243911"/>
              <a:gd name="connsiteX12" fmla="*/ 185003 w 2236440"/>
              <a:gd name="connsiteY12" fmla="*/ 1486894 h 2243911"/>
              <a:gd name="connsiteX13" fmla="*/ 73685 w 2236440"/>
              <a:gd name="connsiteY13" fmla="*/ 1598212 h 2243911"/>
              <a:gd name="connsiteX14" fmla="*/ 57782 w 2236440"/>
              <a:gd name="connsiteY14" fmla="*/ 1622066 h 2243911"/>
              <a:gd name="connsiteX15" fmla="*/ 33928 w 2236440"/>
              <a:gd name="connsiteY15" fmla="*/ 1653872 h 2243911"/>
              <a:gd name="connsiteX16" fmla="*/ 18026 w 2236440"/>
              <a:gd name="connsiteY16" fmla="*/ 1685677 h 2243911"/>
              <a:gd name="connsiteX17" fmla="*/ 2123 w 2236440"/>
              <a:gd name="connsiteY17" fmla="*/ 1709531 h 2243911"/>
              <a:gd name="connsiteX18" fmla="*/ 49831 w 2236440"/>
              <a:gd name="connsiteY18" fmla="*/ 1701579 h 2243911"/>
              <a:gd name="connsiteX19" fmla="*/ 177052 w 2236440"/>
              <a:gd name="connsiteY19" fmla="*/ 1661823 h 2243911"/>
              <a:gd name="connsiteX20" fmla="*/ 272468 w 2236440"/>
              <a:gd name="connsiteY20" fmla="*/ 1630018 h 2243911"/>
              <a:gd name="connsiteX21" fmla="*/ 447396 w 2236440"/>
              <a:gd name="connsiteY21" fmla="*/ 1598212 h 2243911"/>
              <a:gd name="connsiteX22" fmla="*/ 582568 w 2236440"/>
              <a:gd name="connsiteY22" fmla="*/ 1566407 h 2243911"/>
              <a:gd name="connsiteX23" fmla="*/ 709789 w 2236440"/>
              <a:gd name="connsiteY23" fmla="*/ 1542553 h 2243911"/>
              <a:gd name="connsiteX24" fmla="*/ 964231 w 2236440"/>
              <a:gd name="connsiteY24" fmla="*/ 1486894 h 2243911"/>
              <a:gd name="connsiteX25" fmla="*/ 1568530 w 2236440"/>
              <a:gd name="connsiteY25" fmla="*/ 1391479 h 2243911"/>
              <a:gd name="connsiteX26" fmla="*/ 1926339 w 2236440"/>
              <a:gd name="connsiteY26" fmla="*/ 1319917 h 2243911"/>
              <a:gd name="connsiteX27" fmla="*/ 2045608 w 2236440"/>
              <a:gd name="connsiteY27" fmla="*/ 1311966 h 2243911"/>
              <a:gd name="connsiteX28" fmla="*/ 2196683 w 2236440"/>
              <a:gd name="connsiteY28" fmla="*/ 1288112 h 2243911"/>
              <a:gd name="connsiteX29" fmla="*/ 2236440 w 2236440"/>
              <a:gd name="connsiteY29" fmla="*/ 1280160 h 2243911"/>
              <a:gd name="connsiteX30" fmla="*/ 2204634 w 2236440"/>
              <a:gd name="connsiteY30" fmla="*/ 1264258 h 2243911"/>
              <a:gd name="connsiteX31" fmla="*/ 2093316 w 2236440"/>
              <a:gd name="connsiteY31" fmla="*/ 1216550 h 2243911"/>
              <a:gd name="connsiteX32" fmla="*/ 2013803 w 2236440"/>
              <a:gd name="connsiteY32" fmla="*/ 1176793 h 2243911"/>
              <a:gd name="connsiteX33" fmla="*/ 1791167 w 2236440"/>
              <a:gd name="connsiteY33" fmla="*/ 1097280 h 2243911"/>
              <a:gd name="connsiteX34" fmla="*/ 1679848 w 2236440"/>
              <a:gd name="connsiteY34" fmla="*/ 1057524 h 2243911"/>
              <a:gd name="connsiteX35" fmla="*/ 1481066 w 2236440"/>
              <a:gd name="connsiteY35" fmla="*/ 985962 h 2243911"/>
              <a:gd name="connsiteX36" fmla="*/ 821108 w 2236440"/>
              <a:gd name="connsiteY36" fmla="*/ 771277 h 2243911"/>
              <a:gd name="connsiteX37" fmla="*/ 622325 w 2236440"/>
              <a:gd name="connsiteY37" fmla="*/ 699715 h 2243911"/>
              <a:gd name="connsiteX38" fmla="*/ 328127 w 2236440"/>
              <a:gd name="connsiteY38" fmla="*/ 548640 h 2243911"/>
              <a:gd name="connsiteX39" fmla="*/ 240662 w 2236440"/>
              <a:gd name="connsiteY39" fmla="*/ 477079 h 2243911"/>
              <a:gd name="connsiteX40" fmla="*/ 177052 w 2236440"/>
              <a:gd name="connsiteY40" fmla="*/ 437322 h 2243911"/>
              <a:gd name="connsiteX41" fmla="*/ 272468 w 2236440"/>
              <a:gd name="connsiteY41" fmla="*/ 731520 h 2243911"/>
              <a:gd name="connsiteX42" fmla="*/ 407640 w 2236440"/>
              <a:gd name="connsiteY42" fmla="*/ 1009816 h 2243911"/>
              <a:gd name="connsiteX43" fmla="*/ 606422 w 2236440"/>
              <a:gd name="connsiteY43" fmla="*/ 1311966 h 2243911"/>
              <a:gd name="connsiteX44" fmla="*/ 741594 w 2236440"/>
              <a:gd name="connsiteY44" fmla="*/ 1526651 h 2243911"/>
              <a:gd name="connsiteX45" fmla="*/ 829059 w 2236440"/>
              <a:gd name="connsiteY45" fmla="*/ 1661823 h 2243911"/>
              <a:gd name="connsiteX46" fmla="*/ 972182 w 2236440"/>
              <a:gd name="connsiteY46" fmla="*/ 1844703 h 2243911"/>
              <a:gd name="connsiteX47" fmla="*/ 1035793 w 2236440"/>
              <a:gd name="connsiteY47" fmla="*/ 1948070 h 2243911"/>
              <a:gd name="connsiteX48" fmla="*/ 1075549 w 2236440"/>
              <a:gd name="connsiteY48" fmla="*/ 2003729 h 2243911"/>
              <a:gd name="connsiteX49" fmla="*/ 1107354 w 2236440"/>
              <a:gd name="connsiteY49" fmla="*/ 2059388 h 2243911"/>
              <a:gd name="connsiteX50" fmla="*/ 1139160 w 2236440"/>
              <a:gd name="connsiteY50" fmla="*/ 2099145 h 2243911"/>
              <a:gd name="connsiteX51" fmla="*/ 1194819 w 2236440"/>
              <a:gd name="connsiteY51" fmla="*/ 2186609 h 2243911"/>
              <a:gd name="connsiteX52" fmla="*/ 1202770 w 2236440"/>
              <a:gd name="connsiteY52" fmla="*/ 2218414 h 2243911"/>
              <a:gd name="connsiteX53" fmla="*/ 1218673 w 2236440"/>
              <a:gd name="connsiteY53" fmla="*/ 2242268 h 2243911"/>
              <a:gd name="connsiteX54" fmla="*/ 1234575 w 2236440"/>
              <a:gd name="connsiteY54" fmla="*/ 2170706 h 2243911"/>
              <a:gd name="connsiteX55" fmla="*/ 1266381 w 2236440"/>
              <a:gd name="connsiteY55" fmla="*/ 1733385 h 2243911"/>
              <a:gd name="connsiteX56" fmla="*/ 1337942 w 2236440"/>
              <a:gd name="connsiteY56" fmla="*/ 1439186 h 2243911"/>
              <a:gd name="connsiteX57" fmla="*/ 1409504 w 2236440"/>
              <a:gd name="connsiteY57" fmla="*/ 1200647 h 2243911"/>
              <a:gd name="connsiteX58" fmla="*/ 1496968 w 2236440"/>
              <a:gd name="connsiteY58" fmla="*/ 787179 h 2243911"/>
              <a:gd name="connsiteX59" fmla="*/ 1520822 w 2236440"/>
              <a:gd name="connsiteY59" fmla="*/ 691764 h 2243911"/>
              <a:gd name="connsiteX60" fmla="*/ 1616238 w 2236440"/>
              <a:gd name="connsiteY60" fmla="*/ 182880 h 2243911"/>
              <a:gd name="connsiteX61" fmla="*/ 1671897 w 2236440"/>
              <a:gd name="connsiteY61" fmla="*/ 31806 h 2243911"/>
              <a:gd name="connsiteX62" fmla="*/ 1679848 w 2236440"/>
              <a:gd name="connsiteY62" fmla="*/ 0 h 2243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236440" h="2243911">
                <a:moveTo>
                  <a:pt x="1528774" y="278296"/>
                </a:moveTo>
                <a:cubicBezTo>
                  <a:pt x="1499619" y="304800"/>
                  <a:pt x="1468034" y="328857"/>
                  <a:pt x="1441309" y="357809"/>
                </a:cubicBezTo>
                <a:cubicBezTo>
                  <a:pt x="1435624" y="363968"/>
                  <a:pt x="1439285" y="375736"/>
                  <a:pt x="1433358" y="381663"/>
                </a:cubicBezTo>
                <a:cubicBezTo>
                  <a:pt x="1393513" y="421508"/>
                  <a:pt x="1345981" y="453136"/>
                  <a:pt x="1306137" y="492981"/>
                </a:cubicBezTo>
                <a:cubicBezTo>
                  <a:pt x="1284934" y="514185"/>
                  <a:pt x="1265155" y="536916"/>
                  <a:pt x="1242527" y="556592"/>
                </a:cubicBezTo>
                <a:cubicBezTo>
                  <a:pt x="1204108" y="590000"/>
                  <a:pt x="1162014" y="618992"/>
                  <a:pt x="1123257" y="652007"/>
                </a:cubicBezTo>
                <a:cubicBezTo>
                  <a:pt x="1090412" y="679986"/>
                  <a:pt x="1061289" y="712218"/>
                  <a:pt x="1027841" y="739472"/>
                </a:cubicBezTo>
                <a:cubicBezTo>
                  <a:pt x="989621" y="770614"/>
                  <a:pt x="945675" y="794471"/>
                  <a:pt x="908572" y="826936"/>
                </a:cubicBezTo>
                <a:cubicBezTo>
                  <a:pt x="881737" y="850417"/>
                  <a:pt x="863395" y="882463"/>
                  <a:pt x="837010" y="906449"/>
                </a:cubicBezTo>
                <a:cubicBezTo>
                  <a:pt x="746605" y="988635"/>
                  <a:pt x="651758" y="1065801"/>
                  <a:pt x="558714" y="1144988"/>
                </a:cubicBezTo>
                <a:cubicBezTo>
                  <a:pt x="527186" y="1171821"/>
                  <a:pt x="494379" y="1197150"/>
                  <a:pt x="463299" y="1224501"/>
                </a:cubicBezTo>
                <a:cubicBezTo>
                  <a:pt x="397038" y="1282811"/>
                  <a:pt x="323889" y="1334120"/>
                  <a:pt x="264516" y="1399430"/>
                </a:cubicBezTo>
                <a:cubicBezTo>
                  <a:pt x="238012" y="1428585"/>
                  <a:pt x="212864" y="1459033"/>
                  <a:pt x="185003" y="1486894"/>
                </a:cubicBezTo>
                <a:cubicBezTo>
                  <a:pt x="71406" y="1600491"/>
                  <a:pt x="214831" y="1428837"/>
                  <a:pt x="73685" y="1598212"/>
                </a:cubicBezTo>
                <a:cubicBezTo>
                  <a:pt x="67567" y="1605553"/>
                  <a:pt x="63337" y="1614290"/>
                  <a:pt x="57782" y="1622066"/>
                </a:cubicBezTo>
                <a:cubicBezTo>
                  <a:pt x="50079" y="1632850"/>
                  <a:pt x="40952" y="1642634"/>
                  <a:pt x="33928" y="1653872"/>
                </a:cubicBezTo>
                <a:cubicBezTo>
                  <a:pt x="27646" y="1663923"/>
                  <a:pt x="23907" y="1675386"/>
                  <a:pt x="18026" y="1685677"/>
                </a:cubicBezTo>
                <a:cubicBezTo>
                  <a:pt x="13285" y="1693974"/>
                  <a:pt x="-6425" y="1705257"/>
                  <a:pt x="2123" y="1709531"/>
                </a:cubicBezTo>
                <a:cubicBezTo>
                  <a:pt x="16543" y="1716741"/>
                  <a:pt x="33928" y="1704230"/>
                  <a:pt x="49831" y="1701579"/>
                </a:cubicBezTo>
                <a:cubicBezTo>
                  <a:pt x="106985" y="1663478"/>
                  <a:pt x="50027" y="1697390"/>
                  <a:pt x="177052" y="1661823"/>
                </a:cubicBezTo>
                <a:cubicBezTo>
                  <a:pt x="209336" y="1652783"/>
                  <a:pt x="239833" y="1637697"/>
                  <a:pt x="272468" y="1630018"/>
                </a:cubicBezTo>
                <a:cubicBezTo>
                  <a:pt x="330158" y="1616444"/>
                  <a:pt x="389340" y="1610121"/>
                  <a:pt x="447396" y="1598212"/>
                </a:cubicBezTo>
                <a:cubicBezTo>
                  <a:pt x="492740" y="1588911"/>
                  <a:pt x="537288" y="1576012"/>
                  <a:pt x="582568" y="1566407"/>
                </a:cubicBezTo>
                <a:cubicBezTo>
                  <a:pt x="624775" y="1557454"/>
                  <a:pt x="667550" y="1551353"/>
                  <a:pt x="709789" y="1542553"/>
                </a:cubicBezTo>
                <a:cubicBezTo>
                  <a:pt x="794784" y="1524846"/>
                  <a:pt x="878725" y="1501937"/>
                  <a:pt x="964231" y="1486894"/>
                </a:cubicBezTo>
                <a:cubicBezTo>
                  <a:pt x="1165075" y="1451561"/>
                  <a:pt x="1369824" y="1437334"/>
                  <a:pt x="1568530" y="1391479"/>
                </a:cubicBezTo>
                <a:cubicBezTo>
                  <a:pt x="1715898" y="1357471"/>
                  <a:pt x="1784013" y="1336661"/>
                  <a:pt x="1926339" y="1319917"/>
                </a:cubicBezTo>
                <a:cubicBezTo>
                  <a:pt x="1965911" y="1315262"/>
                  <a:pt x="2005852" y="1314616"/>
                  <a:pt x="2045608" y="1311966"/>
                </a:cubicBezTo>
                <a:cubicBezTo>
                  <a:pt x="2113860" y="1302215"/>
                  <a:pt x="2116033" y="1302344"/>
                  <a:pt x="2196683" y="1288112"/>
                </a:cubicBezTo>
                <a:cubicBezTo>
                  <a:pt x="2209992" y="1285763"/>
                  <a:pt x="2223188" y="1282811"/>
                  <a:pt x="2236440" y="1280160"/>
                </a:cubicBezTo>
                <a:cubicBezTo>
                  <a:pt x="2225838" y="1274859"/>
                  <a:pt x="2215466" y="1269072"/>
                  <a:pt x="2204634" y="1264258"/>
                </a:cubicBezTo>
                <a:cubicBezTo>
                  <a:pt x="2089695" y="1213174"/>
                  <a:pt x="2271098" y="1300763"/>
                  <a:pt x="2093316" y="1216550"/>
                </a:cubicBezTo>
                <a:cubicBezTo>
                  <a:pt x="2066536" y="1203865"/>
                  <a:pt x="2041366" y="1187673"/>
                  <a:pt x="2013803" y="1176793"/>
                </a:cubicBezTo>
                <a:cubicBezTo>
                  <a:pt x="1940504" y="1147859"/>
                  <a:pt x="1865379" y="1123784"/>
                  <a:pt x="1791167" y="1097280"/>
                </a:cubicBezTo>
                <a:lnTo>
                  <a:pt x="1679848" y="1057524"/>
                </a:lnTo>
                <a:cubicBezTo>
                  <a:pt x="1613566" y="1033730"/>
                  <a:pt x="1548221" y="1007169"/>
                  <a:pt x="1481066" y="985962"/>
                </a:cubicBezTo>
                <a:cubicBezTo>
                  <a:pt x="1291132" y="925983"/>
                  <a:pt x="1002840" y="836701"/>
                  <a:pt x="821108" y="771277"/>
                </a:cubicBezTo>
                <a:cubicBezTo>
                  <a:pt x="754847" y="747423"/>
                  <a:pt x="687712" y="725870"/>
                  <a:pt x="622325" y="699715"/>
                </a:cubicBezTo>
                <a:cubicBezTo>
                  <a:pt x="563421" y="676153"/>
                  <a:pt x="359061" y="573949"/>
                  <a:pt x="328127" y="548640"/>
                </a:cubicBezTo>
                <a:cubicBezTo>
                  <a:pt x="298972" y="524786"/>
                  <a:pt x="272963" y="496460"/>
                  <a:pt x="240662" y="477079"/>
                </a:cubicBezTo>
                <a:cubicBezTo>
                  <a:pt x="192712" y="448308"/>
                  <a:pt x="213765" y="461798"/>
                  <a:pt x="177052" y="437322"/>
                </a:cubicBezTo>
                <a:cubicBezTo>
                  <a:pt x="190642" y="481975"/>
                  <a:pt x="244386" y="668974"/>
                  <a:pt x="272468" y="731520"/>
                </a:cubicBezTo>
                <a:cubicBezTo>
                  <a:pt x="314709" y="825601"/>
                  <a:pt x="356210" y="920426"/>
                  <a:pt x="407640" y="1009816"/>
                </a:cubicBezTo>
                <a:cubicBezTo>
                  <a:pt x="467762" y="1114313"/>
                  <a:pt x="540993" y="1210707"/>
                  <a:pt x="606422" y="1311966"/>
                </a:cubicBezTo>
                <a:cubicBezTo>
                  <a:pt x="652317" y="1382994"/>
                  <a:pt x="696193" y="1455307"/>
                  <a:pt x="741594" y="1526651"/>
                </a:cubicBezTo>
                <a:cubicBezTo>
                  <a:pt x="770407" y="1571928"/>
                  <a:pt x="795983" y="1619560"/>
                  <a:pt x="829059" y="1661823"/>
                </a:cubicBezTo>
                <a:cubicBezTo>
                  <a:pt x="876767" y="1722783"/>
                  <a:pt x="931612" y="1778777"/>
                  <a:pt x="972182" y="1844703"/>
                </a:cubicBezTo>
                <a:cubicBezTo>
                  <a:pt x="993386" y="1879159"/>
                  <a:pt x="1013744" y="1914149"/>
                  <a:pt x="1035793" y="1948070"/>
                </a:cubicBezTo>
                <a:cubicBezTo>
                  <a:pt x="1048219" y="1967186"/>
                  <a:pt x="1063220" y="1984550"/>
                  <a:pt x="1075549" y="2003729"/>
                </a:cubicBezTo>
                <a:cubicBezTo>
                  <a:pt x="1087104" y="2021704"/>
                  <a:pt x="1095501" y="2041608"/>
                  <a:pt x="1107354" y="2059388"/>
                </a:cubicBezTo>
                <a:cubicBezTo>
                  <a:pt x="1116768" y="2073509"/>
                  <a:pt x="1130265" y="2084691"/>
                  <a:pt x="1139160" y="2099145"/>
                </a:cubicBezTo>
                <a:cubicBezTo>
                  <a:pt x="1198095" y="2194914"/>
                  <a:pt x="1143718" y="2135508"/>
                  <a:pt x="1194819" y="2186609"/>
                </a:cubicBezTo>
                <a:cubicBezTo>
                  <a:pt x="1197469" y="2197211"/>
                  <a:pt x="1198465" y="2208370"/>
                  <a:pt x="1202770" y="2218414"/>
                </a:cubicBezTo>
                <a:cubicBezTo>
                  <a:pt x="1206534" y="2227198"/>
                  <a:pt x="1213372" y="2250219"/>
                  <a:pt x="1218673" y="2242268"/>
                </a:cubicBezTo>
                <a:cubicBezTo>
                  <a:pt x="1232227" y="2221936"/>
                  <a:pt x="1229274" y="2194560"/>
                  <a:pt x="1234575" y="2170706"/>
                </a:cubicBezTo>
                <a:cubicBezTo>
                  <a:pt x="1243555" y="1977630"/>
                  <a:pt x="1234101" y="1890176"/>
                  <a:pt x="1266381" y="1733385"/>
                </a:cubicBezTo>
                <a:cubicBezTo>
                  <a:pt x="1285065" y="1642634"/>
                  <a:pt x="1311504" y="1530702"/>
                  <a:pt x="1337942" y="1439186"/>
                </a:cubicBezTo>
                <a:cubicBezTo>
                  <a:pt x="1360982" y="1359433"/>
                  <a:pt x="1392324" y="1281864"/>
                  <a:pt x="1409504" y="1200647"/>
                </a:cubicBezTo>
                <a:cubicBezTo>
                  <a:pt x="1438659" y="1062824"/>
                  <a:pt x="1462801" y="923845"/>
                  <a:pt x="1496968" y="787179"/>
                </a:cubicBezTo>
                <a:cubicBezTo>
                  <a:pt x="1504919" y="755374"/>
                  <a:pt x="1514910" y="724010"/>
                  <a:pt x="1520822" y="691764"/>
                </a:cubicBezTo>
                <a:cubicBezTo>
                  <a:pt x="1559383" y="481431"/>
                  <a:pt x="1564077" y="362546"/>
                  <a:pt x="1616238" y="182880"/>
                </a:cubicBezTo>
                <a:cubicBezTo>
                  <a:pt x="1646357" y="79136"/>
                  <a:pt x="1641038" y="93522"/>
                  <a:pt x="1671897" y="31806"/>
                </a:cubicBezTo>
                <a:lnTo>
                  <a:pt x="1679848" y="0"/>
                </a:lnTo>
              </a:path>
            </a:pathLst>
          </a:custGeom>
          <a:noFill/>
          <a:ln w="28575">
            <a:solidFill>
              <a:srgbClr val="FF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5607" y="1113421"/>
            <a:ext cx="3952166" cy="37999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r="9102"/>
          <a:stretch/>
        </p:blipFill>
        <p:spPr>
          <a:xfrm>
            <a:off x="6491655" y="1610797"/>
            <a:ext cx="2489785" cy="168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27;p5"/>
          <p:cNvCxnSpPr/>
          <p:nvPr/>
        </p:nvCxnSpPr>
        <p:spPr>
          <a:xfrm>
            <a:off x="0" y="807893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28;p5"/>
          <p:cNvSpPr/>
          <p:nvPr/>
        </p:nvSpPr>
        <p:spPr>
          <a:xfrm>
            <a:off x="817475" y="604935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31;p5"/>
          <p:cNvCxnSpPr/>
          <p:nvPr/>
        </p:nvCxnSpPr>
        <p:spPr>
          <a:xfrm>
            <a:off x="5265650" y="807893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Google Shape;124;p17"/>
          <p:cNvSpPr txBox="1">
            <a:spLocks noGrp="1"/>
          </p:cNvSpPr>
          <p:nvPr>
            <p:ph type="title" idx="4294967295"/>
          </p:nvPr>
        </p:nvSpPr>
        <p:spPr>
          <a:xfrm>
            <a:off x="1381250" y="600281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altLang="ko-KR" dirty="0" smtClean="0">
                <a:latin typeface="경기천년바탕 Bold" panose="02020803020101020101" pitchFamily="18" charset="-127"/>
              </a:rPr>
              <a:t>Details of </a:t>
            </a:r>
            <a:r>
              <a:rPr lang="en" altLang="ko-KR" dirty="0" smtClean="0">
                <a:highlight>
                  <a:srgbClr val="FFCD00"/>
                </a:highlight>
                <a:latin typeface="경기천년바탕 Bold" panose="02020803020101020101" pitchFamily="18" charset="-127"/>
              </a:rPr>
              <a:t>algorithm</a:t>
            </a:r>
            <a:endParaRPr dirty="0">
              <a:highlight>
                <a:srgbClr val="FFCD00"/>
              </a:highlight>
              <a:latin typeface="경기천년바탕 Bold" panose="02020803020101020101" pitchFamily="18" charset="-127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697363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57;p19"/>
          <p:cNvSpPr txBox="1">
            <a:spLocks noGrp="1"/>
          </p:cNvSpPr>
          <p:nvPr>
            <p:ph type="body" idx="1"/>
          </p:nvPr>
        </p:nvSpPr>
        <p:spPr>
          <a:xfrm>
            <a:off x="1045173" y="1065715"/>
            <a:ext cx="7558138" cy="38132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 smtClean="0"/>
              <a:t>Timetable must be consisted </a:t>
            </a:r>
            <a:r>
              <a:rPr lang="en-US" sz="2000" dirty="0"/>
              <a:t>of a </a:t>
            </a:r>
            <a:r>
              <a:rPr lang="en-US" sz="2000" dirty="0" smtClean="0"/>
              <a:t>minimum credits </a:t>
            </a:r>
            <a:r>
              <a:rPr lang="en-US" sz="2000" b="1" dirty="0" smtClean="0"/>
              <a:t>at least</a:t>
            </a:r>
            <a:r>
              <a:rPr lang="en-US" sz="2000" dirty="0" smtClean="0"/>
              <a:t>.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 smtClean="0"/>
              <a:t>User enter </a:t>
            </a:r>
            <a:r>
              <a:rPr lang="en-US" sz="2000" b="1" dirty="0" smtClean="0"/>
              <a:t>mandatory courses</a:t>
            </a:r>
            <a:r>
              <a:rPr lang="en-US" sz="2000" dirty="0" smtClean="0"/>
              <a:t>, and enter the </a:t>
            </a:r>
            <a:r>
              <a:rPr lang="en-US" sz="2000" b="1" dirty="0" smtClean="0"/>
              <a:t>importance </a:t>
            </a:r>
            <a:r>
              <a:rPr lang="en-US" sz="2000" dirty="0" smtClean="0"/>
              <a:t>of every class of those courses.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 smtClean="0"/>
              <a:t>Timetable </a:t>
            </a:r>
            <a:r>
              <a:rPr lang="en-US" sz="2000" dirty="0"/>
              <a:t>is organized to comply with the </a:t>
            </a:r>
            <a:r>
              <a:rPr lang="en-US" sz="2000" b="1" dirty="0"/>
              <a:t>maximum number of classes per day</a:t>
            </a:r>
            <a:r>
              <a:rPr lang="en-US" sz="2000" dirty="0"/>
              <a:t>.</a:t>
            </a:r>
            <a:endParaRPr lang="en-US" sz="2000" dirty="0" smtClean="0"/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 smtClean="0"/>
              <a:t> If there are several timetables that </a:t>
            </a:r>
            <a:r>
              <a:rPr lang="en-US" altLang="ko-KR" sz="2000" dirty="0" smtClean="0"/>
              <a:t>meet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all conditions, </a:t>
            </a:r>
            <a:r>
              <a:rPr lang="en-US" altLang="ko-KR" sz="2000" b="1" dirty="0" smtClean="0"/>
              <a:t>timetable with shortest time </a:t>
            </a:r>
            <a:r>
              <a:rPr lang="en-US" altLang="ko-KR" sz="2000" dirty="0" smtClean="0"/>
              <a:t>will be selected.</a:t>
            </a:r>
            <a:endParaRPr lang="en-US" sz="2000" dirty="0" smtClean="0"/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88658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469780" y="1910182"/>
            <a:ext cx="1950091" cy="2890417"/>
          </a:xfrm>
          <a:prstGeom prst="roundRect">
            <a:avLst/>
          </a:prstGeom>
          <a:solidFill>
            <a:srgbClr val="FFF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69779" y="2338801"/>
            <a:ext cx="19500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atin typeface="나눔스퀘어" panose="020B0600000101010101" pitchFamily="50" charset="-127"/>
              </a:rPr>
              <a:t>Show </a:t>
            </a:r>
            <a:r>
              <a:rPr lang="en-US" altLang="ko-KR" sz="1800" b="1" dirty="0" smtClean="0">
                <a:latin typeface="나눔스퀘어" panose="020B0600000101010101" pitchFamily="50" charset="-127"/>
              </a:rPr>
              <a:t>timetable</a:t>
            </a:r>
          </a:p>
          <a:p>
            <a:pPr algn="ctr"/>
            <a:r>
              <a:rPr lang="en-US" altLang="ko-KR" sz="1800" b="1" dirty="0" smtClean="0">
                <a:latin typeface="나눔스퀘어" panose="020B0600000101010101" pitchFamily="50" charset="-127"/>
              </a:rPr>
              <a:t> </a:t>
            </a:r>
            <a:r>
              <a:rPr lang="en-US" altLang="ko-KR" sz="1800" dirty="0" smtClean="0">
                <a:latin typeface="나눔스퀘어" panose="020B0600000101010101" pitchFamily="50" charset="-127"/>
              </a:rPr>
              <a:t>to user </a:t>
            </a:r>
          </a:p>
          <a:p>
            <a:pPr algn="ctr"/>
            <a:r>
              <a:rPr lang="en-US" altLang="ko-KR" sz="1800" dirty="0" smtClean="0">
                <a:latin typeface="나눔스퀘어" panose="020B0600000101010101" pitchFamily="50" charset="-127"/>
              </a:rPr>
              <a:t>using GUI</a:t>
            </a:r>
            <a:endParaRPr lang="en-US" altLang="ko-KR" sz="1800" dirty="0">
              <a:latin typeface="나눔스퀘어" panose="020B0600000101010101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78" y="3574181"/>
            <a:ext cx="795828" cy="795828"/>
          </a:xfrm>
          <a:prstGeom prst="rect">
            <a:avLst/>
          </a:prstGeom>
        </p:spPr>
      </p:pic>
      <p:cxnSp>
        <p:nvCxnSpPr>
          <p:cNvPr id="14" name="Google Shape;27;p5"/>
          <p:cNvCxnSpPr/>
          <p:nvPr/>
        </p:nvCxnSpPr>
        <p:spPr>
          <a:xfrm>
            <a:off x="0" y="807893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28;p5"/>
          <p:cNvSpPr/>
          <p:nvPr/>
        </p:nvSpPr>
        <p:spPr>
          <a:xfrm>
            <a:off x="817475" y="604935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31;p5"/>
          <p:cNvCxnSpPr/>
          <p:nvPr/>
        </p:nvCxnSpPr>
        <p:spPr>
          <a:xfrm>
            <a:off x="5265650" y="807893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Google Shape;124;p17"/>
          <p:cNvSpPr txBox="1">
            <a:spLocks noGrp="1"/>
          </p:cNvSpPr>
          <p:nvPr>
            <p:ph type="title" idx="4294967295"/>
          </p:nvPr>
        </p:nvSpPr>
        <p:spPr>
          <a:xfrm>
            <a:off x="1381250" y="600281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altLang="ko-KR" dirty="0" smtClean="0">
                <a:latin typeface="경기천년바탕 Bold" panose="02020803020101020101" pitchFamily="18" charset="-127"/>
              </a:rPr>
              <a:t>Code </a:t>
            </a:r>
            <a:r>
              <a:rPr lang="en" altLang="ko-KR" dirty="0" smtClean="0">
                <a:highlight>
                  <a:srgbClr val="FFCD00"/>
                </a:highlight>
                <a:latin typeface="경기천년바탕 Bold" panose="02020803020101020101" pitchFamily="18" charset="-127"/>
              </a:rPr>
              <a:t>outline</a:t>
            </a:r>
            <a:endParaRPr dirty="0">
              <a:highlight>
                <a:srgbClr val="FFCD00"/>
              </a:highlight>
              <a:latin typeface="경기천년바탕 Bold" panose="02020803020101020101" pitchFamily="18" charset="-127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697363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57;p19"/>
          <p:cNvSpPr txBox="1">
            <a:spLocks noGrp="1"/>
          </p:cNvSpPr>
          <p:nvPr>
            <p:ph type="body" idx="1"/>
          </p:nvPr>
        </p:nvSpPr>
        <p:spPr>
          <a:xfrm>
            <a:off x="460988" y="1113421"/>
            <a:ext cx="5407075" cy="634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 smtClean="0"/>
              <a:t>Actual Code</a:t>
            </a:r>
            <a:endParaRPr lang="en-US" altLang="ko-KR" sz="2000" dirty="0"/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endParaRPr lang="en-US" altLang="ko-KR" sz="2000" dirty="0"/>
          </a:p>
          <a:p>
            <a:pPr marL="0" lvl="0" indent="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lang="en-US" sz="2000" dirty="0" smtClean="0">
              <a:highlight>
                <a:srgbClr val="FFCD00"/>
              </a:highlight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6366" y="1748174"/>
            <a:ext cx="5926156" cy="284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7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27;p5"/>
          <p:cNvCxnSpPr/>
          <p:nvPr/>
        </p:nvCxnSpPr>
        <p:spPr>
          <a:xfrm>
            <a:off x="0" y="807893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28;p5"/>
          <p:cNvSpPr/>
          <p:nvPr/>
        </p:nvSpPr>
        <p:spPr>
          <a:xfrm>
            <a:off x="817475" y="604935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31;p5"/>
          <p:cNvCxnSpPr/>
          <p:nvPr/>
        </p:nvCxnSpPr>
        <p:spPr>
          <a:xfrm>
            <a:off x="5265650" y="807893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Google Shape;124;p17"/>
          <p:cNvSpPr txBox="1">
            <a:spLocks noGrp="1"/>
          </p:cNvSpPr>
          <p:nvPr>
            <p:ph type="title" idx="4294967295"/>
          </p:nvPr>
        </p:nvSpPr>
        <p:spPr>
          <a:xfrm>
            <a:off x="1381250" y="600281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dirty="0" smtClean="0">
                <a:highlight>
                  <a:srgbClr val="FFCD00"/>
                </a:highlight>
                <a:latin typeface="경기천년바탕 Bold" panose="02020803020101020101" pitchFamily="18" charset="-127"/>
              </a:rPr>
              <a:t>Improvements</a:t>
            </a:r>
            <a:r>
              <a:rPr lang="en" altLang="ko-KR" dirty="0" smtClean="0">
                <a:latin typeface="경기천년바탕 Bold" panose="02020803020101020101" pitchFamily="18" charset="-127"/>
              </a:rPr>
              <a:t> of project</a:t>
            </a:r>
            <a:endParaRPr dirty="0">
              <a:highlight>
                <a:srgbClr val="FFCD00"/>
              </a:highlight>
              <a:latin typeface="경기천년바탕 Bold" panose="02020803020101020101" pitchFamily="18" charset="-127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697363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45057" y="1384441"/>
            <a:ext cx="2477581" cy="3504085"/>
            <a:chOff x="718025" y="1463569"/>
            <a:chExt cx="2477581" cy="350408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271" y="1463569"/>
              <a:ext cx="1847088" cy="1847088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718025" y="3423366"/>
              <a:ext cx="247758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Additional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course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placement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can</a:t>
              </a:r>
              <a:r>
                <a:rPr lang="ko-KR" altLang="en-US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not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reflect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b="1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preference</a:t>
              </a:r>
              <a:endPara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772778" y="4267538"/>
              <a:ext cx="2368075" cy="700116"/>
              <a:chOff x="772778" y="4267538"/>
              <a:chExt cx="2368075" cy="700116"/>
            </a:xfrm>
          </p:grpSpPr>
          <p:grpSp>
            <p:nvGrpSpPr>
              <p:cNvPr id="12" name="그룹 11"/>
              <p:cNvGrpSpPr/>
              <p:nvPr/>
            </p:nvGrpSpPr>
            <p:grpSpPr>
              <a:xfrm>
                <a:off x="772778" y="4267538"/>
                <a:ext cx="2368075" cy="700116"/>
                <a:chOff x="718025" y="4267538"/>
                <a:chExt cx="2368075" cy="700116"/>
              </a:xfrm>
            </p:grpSpPr>
            <p:sp>
              <p:nvSpPr>
                <p:cNvPr id="11" name="모서리가 둥근 직사각형 10"/>
                <p:cNvSpPr/>
                <p:nvPr/>
              </p:nvSpPr>
              <p:spPr>
                <a:xfrm>
                  <a:off x="718025" y="4267538"/>
                  <a:ext cx="2368075" cy="700116"/>
                </a:xfrm>
                <a:prstGeom prst="roundRect">
                  <a:avLst/>
                </a:prstGeom>
                <a:solidFill>
                  <a:srgbClr val="FFCD00">
                    <a:alpha val="28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오른쪽 화살표 9"/>
                <p:cNvSpPr/>
                <p:nvPr/>
              </p:nvSpPr>
              <p:spPr>
                <a:xfrm>
                  <a:off x="866966" y="4548097"/>
                  <a:ext cx="190850" cy="138998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6" name="직사각형 25"/>
              <p:cNvSpPr/>
              <p:nvPr/>
            </p:nvSpPr>
            <p:spPr>
              <a:xfrm>
                <a:off x="1223375" y="4360432"/>
                <a:ext cx="17718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Select </a:t>
                </a:r>
                <a:r>
                  <a:rPr lang="en-US" altLang="ko-KR" b="1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area</a:t>
                </a:r>
                <a:r>
                  <a:rPr lang="en-US" altLang="ko-KR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 &amp; </a:t>
                </a:r>
                <a:r>
                  <a:rPr lang="en-US" altLang="ko-KR" b="1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subjects</a:t>
                </a:r>
                <a:r>
                  <a:rPr lang="en-US" altLang="ko-KR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to </a:t>
                </a:r>
                <a:r>
                  <a:rPr lang="en-US" altLang="ko-KR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exclude</a:t>
                </a:r>
                <a:endParaRPr lang="ko-KR" altLang="en-US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grpSp>
        <p:nvGrpSpPr>
          <p:cNvPr id="22" name="그룹 21"/>
          <p:cNvGrpSpPr/>
          <p:nvPr/>
        </p:nvGrpSpPr>
        <p:grpSpPr>
          <a:xfrm>
            <a:off x="3333210" y="1384441"/>
            <a:ext cx="2477581" cy="3504085"/>
            <a:chOff x="3329340" y="1463569"/>
            <a:chExt cx="2477581" cy="350408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4586" y="1463569"/>
              <a:ext cx="1847088" cy="1847088"/>
            </a:xfrm>
            <a:prstGeom prst="rect">
              <a:avLst/>
            </a:prstGeom>
          </p:spPr>
        </p:pic>
        <p:sp>
          <p:nvSpPr>
            <p:cNvPr id="29" name="직사각형 28"/>
            <p:cNvSpPr/>
            <p:nvPr/>
          </p:nvSpPr>
          <p:spPr>
            <a:xfrm>
              <a:off x="3329340" y="3423366"/>
              <a:ext cx="247758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ard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to </a:t>
              </a:r>
              <a:r>
                <a:rPr lang="en-US" altLang="ko-KR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empty certain hours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such as lunch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time </a:t>
              </a:r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and morning time</a:t>
              </a:r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3384093" y="4267538"/>
              <a:ext cx="2368075" cy="700116"/>
              <a:chOff x="772778" y="4267538"/>
              <a:chExt cx="2368075" cy="700116"/>
            </a:xfrm>
          </p:grpSpPr>
          <p:grpSp>
            <p:nvGrpSpPr>
              <p:cNvPr id="31" name="그룹 30"/>
              <p:cNvGrpSpPr/>
              <p:nvPr/>
            </p:nvGrpSpPr>
            <p:grpSpPr>
              <a:xfrm>
                <a:off x="772778" y="4267538"/>
                <a:ext cx="2368075" cy="700116"/>
                <a:chOff x="718025" y="4267538"/>
                <a:chExt cx="2368075" cy="700116"/>
              </a:xfrm>
            </p:grpSpPr>
            <p:sp>
              <p:nvSpPr>
                <p:cNvPr id="33" name="모서리가 둥근 직사각형 32"/>
                <p:cNvSpPr/>
                <p:nvPr/>
              </p:nvSpPr>
              <p:spPr>
                <a:xfrm>
                  <a:off x="718025" y="4267538"/>
                  <a:ext cx="2368075" cy="700116"/>
                </a:xfrm>
                <a:prstGeom prst="roundRect">
                  <a:avLst/>
                </a:prstGeom>
                <a:solidFill>
                  <a:srgbClr val="FFCD00">
                    <a:alpha val="28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오른쪽 화살표 33"/>
                <p:cNvSpPr/>
                <p:nvPr/>
              </p:nvSpPr>
              <p:spPr>
                <a:xfrm>
                  <a:off x="866966" y="4548097"/>
                  <a:ext cx="190850" cy="138998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2" name="직사각형 31"/>
              <p:cNvSpPr/>
              <p:nvPr/>
            </p:nvSpPr>
            <p:spPr>
              <a:xfrm>
                <a:off x="1223375" y="4360432"/>
                <a:ext cx="17718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Select </a:t>
                </a:r>
                <a:r>
                  <a:rPr lang="en-US" altLang="ko-KR" b="1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time </a:t>
                </a:r>
                <a:r>
                  <a:rPr lang="en-US" altLang="ko-KR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or</a:t>
                </a:r>
                <a:r>
                  <a:rPr lang="en-US" altLang="ko-KR" b="1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day </a:t>
                </a:r>
                <a:r>
                  <a:rPr lang="en-US" altLang="ko-KR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to exclude</a:t>
                </a:r>
                <a:endParaRPr lang="ko-KR" altLang="en-US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grpSp>
        <p:nvGrpSpPr>
          <p:cNvPr id="21" name="그룹 20"/>
          <p:cNvGrpSpPr/>
          <p:nvPr/>
        </p:nvGrpSpPr>
        <p:grpSpPr>
          <a:xfrm>
            <a:off x="6121362" y="1384441"/>
            <a:ext cx="2477581" cy="3504085"/>
            <a:chOff x="6050161" y="1463569"/>
            <a:chExt cx="2477581" cy="350408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5407" y="1463569"/>
              <a:ext cx="1847088" cy="1847088"/>
            </a:xfrm>
            <a:prstGeom prst="rect">
              <a:avLst/>
            </a:prstGeom>
          </p:spPr>
        </p:pic>
        <p:sp>
          <p:nvSpPr>
            <p:cNvPr id="35" name="직사각형 34"/>
            <p:cNvSpPr/>
            <p:nvPr/>
          </p:nvSpPr>
          <p:spPr>
            <a:xfrm>
              <a:off x="6050161" y="3423366"/>
              <a:ext cx="247758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The case of that user doesn’t like </a:t>
              </a:r>
              <a:r>
                <a:rPr lang="en-US" altLang="ko-KR" b="1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part </a:t>
              </a:r>
              <a:r>
                <a:rPr lang="en-US" altLang="ko-KR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of </a:t>
              </a:r>
              <a:endParaRPr lang="en-US" altLang="ko-KR" b="1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b="1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created timetable</a:t>
              </a:r>
              <a:endPara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36" name="그룹 35"/>
            <p:cNvGrpSpPr/>
            <p:nvPr/>
          </p:nvGrpSpPr>
          <p:grpSpPr>
            <a:xfrm>
              <a:off x="6104914" y="4267538"/>
              <a:ext cx="2368075" cy="700116"/>
              <a:chOff x="772778" y="4267538"/>
              <a:chExt cx="2368075" cy="700116"/>
            </a:xfrm>
          </p:grpSpPr>
          <p:grpSp>
            <p:nvGrpSpPr>
              <p:cNvPr id="37" name="그룹 36"/>
              <p:cNvGrpSpPr/>
              <p:nvPr/>
            </p:nvGrpSpPr>
            <p:grpSpPr>
              <a:xfrm>
                <a:off x="772778" y="4267538"/>
                <a:ext cx="2368075" cy="700116"/>
                <a:chOff x="718025" y="4267538"/>
                <a:chExt cx="2368075" cy="700116"/>
              </a:xfrm>
            </p:grpSpPr>
            <p:sp>
              <p:nvSpPr>
                <p:cNvPr id="39" name="모서리가 둥근 직사각형 38"/>
                <p:cNvSpPr/>
                <p:nvPr/>
              </p:nvSpPr>
              <p:spPr>
                <a:xfrm>
                  <a:off x="718025" y="4267538"/>
                  <a:ext cx="2368075" cy="700116"/>
                </a:xfrm>
                <a:prstGeom prst="roundRect">
                  <a:avLst/>
                </a:prstGeom>
                <a:solidFill>
                  <a:srgbClr val="FFCD00">
                    <a:alpha val="28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오른쪽 화살표 39"/>
                <p:cNvSpPr/>
                <p:nvPr/>
              </p:nvSpPr>
              <p:spPr>
                <a:xfrm>
                  <a:off x="866966" y="4548097"/>
                  <a:ext cx="190850" cy="138998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8" name="직사각형 37"/>
              <p:cNvSpPr/>
              <p:nvPr/>
            </p:nvSpPr>
            <p:spPr>
              <a:xfrm>
                <a:off x="1223375" y="4360432"/>
                <a:ext cx="17718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b="1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Delete </a:t>
                </a:r>
                <a:r>
                  <a:rPr lang="en-US" altLang="ko-KR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&amp; </a:t>
                </a:r>
                <a:r>
                  <a:rPr lang="en-US" altLang="ko-KR" b="1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Add</a:t>
                </a:r>
                <a:r>
                  <a:rPr lang="en-US" altLang="ko-KR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specific course</a:t>
                </a:r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6052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6"/>
          <p:cNvSpPr txBox="1">
            <a:spLocks noGrp="1"/>
          </p:cNvSpPr>
          <p:nvPr>
            <p:ph type="subTitle" idx="4294967295"/>
          </p:nvPr>
        </p:nvSpPr>
        <p:spPr>
          <a:xfrm>
            <a:off x="2371500" y="2093774"/>
            <a:ext cx="5021400" cy="21978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i="1" dirty="0">
                <a:latin typeface="경기천년바탕 Bold" panose="02020803020101020101" pitchFamily="18" charset="-127"/>
                <a:ea typeface="Lora"/>
                <a:cs typeface="Lora"/>
                <a:sym typeface="Lora"/>
              </a:rPr>
              <a:t>Any </a:t>
            </a:r>
            <a:r>
              <a:rPr lang="en" sz="3600" b="1" i="1" dirty="0">
                <a:highlight>
                  <a:srgbClr val="FFCD00"/>
                </a:highlight>
                <a:latin typeface="경기천년바탕 Bold" panose="02020803020101020101" pitchFamily="18" charset="-127"/>
                <a:ea typeface="Lora"/>
                <a:cs typeface="Lora"/>
                <a:sym typeface="Lora"/>
              </a:rPr>
              <a:t>questions</a:t>
            </a:r>
            <a:r>
              <a:rPr lang="en" sz="3600" b="1" i="1" dirty="0">
                <a:latin typeface="경기천년바탕 Bold" panose="02020803020101020101" pitchFamily="18" charset="-127"/>
                <a:ea typeface="Lora"/>
                <a:cs typeface="Lora"/>
                <a:sym typeface="Lora"/>
              </a:rPr>
              <a:t> </a:t>
            </a:r>
            <a:r>
              <a:rPr lang="en" sz="3600" b="1" i="1" dirty="0" smtClean="0">
                <a:latin typeface="경기천년바탕 Bold" panose="02020803020101020101" pitchFamily="18" charset="-127"/>
                <a:ea typeface="Lora"/>
                <a:cs typeface="Lora"/>
                <a:sym typeface="Lora"/>
              </a:rPr>
              <a:t>?</a:t>
            </a:r>
            <a:endParaRPr sz="3600" b="1" i="1" dirty="0">
              <a:latin typeface="경기천년바탕 Bold" panose="02020803020101020101" pitchFamily="18" charset="-127"/>
              <a:ea typeface="Lora"/>
              <a:cs typeface="Lora"/>
              <a:sym typeface="Lora"/>
            </a:endParaRPr>
          </a:p>
        </p:txBody>
      </p:sp>
      <p:cxnSp>
        <p:nvCxnSpPr>
          <p:cNvPr id="409" name="Google Shape;409;p36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0" name="Google Shape;410;p36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latin typeface="경기천년바탕 Bold" panose="02020803020101020101" pitchFamily="18" charset="-127"/>
              </a:rPr>
              <a:t>Thanks!</a:t>
            </a:r>
            <a:endParaRPr sz="6000" dirty="0">
              <a:latin typeface="경기천년바탕 Bold" panose="02020803020101020101" pitchFamily="18" charset="-127"/>
            </a:endParaRPr>
          </a:p>
        </p:txBody>
      </p:sp>
      <p:cxnSp>
        <p:nvCxnSpPr>
          <p:cNvPr id="411" name="Google Shape;411;p36"/>
          <p:cNvCxnSpPr/>
          <p:nvPr/>
        </p:nvCxnSpPr>
        <p:spPr>
          <a:xfrm>
            <a:off x="5589800" y="1428750"/>
            <a:ext cx="3554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2" name="Google Shape;412;p36"/>
          <p:cNvSpPr/>
          <p:nvPr/>
        </p:nvSpPr>
        <p:spPr>
          <a:xfrm>
            <a:off x="831925" y="859175"/>
            <a:ext cx="1139100" cy="11391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1148888" y="1190759"/>
            <a:ext cx="505722" cy="475767"/>
            <a:chOff x="5972700" y="2330200"/>
            <a:chExt cx="411625" cy="387275"/>
          </a:xfrm>
        </p:grpSpPr>
        <p:sp>
          <p:nvSpPr>
            <p:cNvPr id="414" name="Google Shape;414;p36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27;p5"/>
          <p:cNvCxnSpPr/>
          <p:nvPr/>
        </p:nvCxnSpPr>
        <p:spPr>
          <a:xfrm>
            <a:off x="0" y="807893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28;p5"/>
          <p:cNvSpPr/>
          <p:nvPr/>
        </p:nvSpPr>
        <p:spPr>
          <a:xfrm>
            <a:off x="817475" y="604935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31;p5"/>
          <p:cNvCxnSpPr/>
          <p:nvPr/>
        </p:nvCxnSpPr>
        <p:spPr>
          <a:xfrm>
            <a:off x="5265650" y="807893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Google Shape;124;p17"/>
          <p:cNvSpPr txBox="1">
            <a:spLocks noGrp="1"/>
          </p:cNvSpPr>
          <p:nvPr>
            <p:ph type="title" idx="4294967295"/>
          </p:nvPr>
        </p:nvSpPr>
        <p:spPr>
          <a:xfrm>
            <a:off x="1381250" y="600281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altLang="ko-KR" dirty="0" smtClean="0">
                <a:latin typeface="경기천년바탕 Bold" panose="02020803020101020101" pitchFamily="18" charset="-127"/>
              </a:rPr>
              <a:t>Program </a:t>
            </a:r>
            <a:r>
              <a:rPr lang="en" altLang="ko-KR" dirty="0">
                <a:highlight>
                  <a:srgbClr val="FFCD00"/>
                </a:highlight>
                <a:latin typeface="경기천년바탕 Bold" panose="02020803020101020101" pitchFamily="18" charset="-127"/>
              </a:rPr>
              <a:t>e</a:t>
            </a:r>
            <a:r>
              <a:rPr lang="en" altLang="ko-KR" dirty="0" smtClean="0">
                <a:highlight>
                  <a:srgbClr val="FFCD00"/>
                </a:highlight>
                <a:latin typeface="경기천년바탕 Bold" panose="02020803020101020101" pitchFamily="18" charset="-127"/>
              </a:rPr>
              <a:t>xecution</a:t>
            </a:r>
            <a:endParaRPr dirty="0">
              <a:highlight>
                <a:srgbClr val="FFCD00"/>
              </a:highlight>
              <a:latin typeface="경기천년바탕 Bold" panose="02020803020101020101" pitchFamily="18" charset="-127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697363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173" y="2345717"/>
            <a:ext cx="3238500" cy="15811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8325" y="1534672"/>
            <a:ext cx="3641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i="1" dirty="0" smtClean="0">
                <a:solidFill>
                  <a:srgbClr val="FFCD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en-US" altLang="ko-KR" sz="2000" dirty="0" smtClean="0">
                <a:solidFill>
                  <a:srgbClr val="FFCD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Input minimum credit</a:t>
            </a: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935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173" y="2345717"/>
            <a:ext cx="3238500" cy="1581150"/>
          </a:xfrm>
          <a:prstGeom prst="rect">
            <a:avLst/>
          </a:prstGeom>
        </p:spPr>
      </p:pic>
      <p:cxnSp>
        <p:nvCxnSpPr>
          <p:cNvPr id="14" name="Google Shape;27;p5"/>
          <p:cNvCxnSpPr/>
          <p:nvPr/>
        </p:nvCxnSpPr>
        <p:spPr>
          <a:xfrm>
            <a:off x="0" y="807893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28;p5"/>
          <p:cNvSpPr/>
          <p:nvPr/>
        </p:nvSpPr>
        <p:spPr>
          <a:xfrm>
            <a:off x="817475" y="604935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31;p5"/>
          <p:cNvCxnSpPr/>
          <p:nvPr/>
        </p:nvCxnSpPr>
        <p:spPr>
          <a:xfrm>
            <a:off x="5265650" y="807893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Google Shape;124;p17"/>
          <p:cNvSpPr txBox="1">
            <a:spLocks noGrp="1"/>
          </p:cNvSpPr>
          <p:nvPr>
            <p:ph type="title" idx="4294967295"/>
          </p:nvPr>
        </p:nvSpPr>
        <p:spPr>
          <a:xfrm>
            <a:off x="1381250" y="600281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altLang="ko-KR" dirty="0" smtClean="0">
                <a:latin typeface="경기천년바탕 Bold" panose="02020803020101020101" pitchFamily="18" charset="-127"/>
              </a:rPr>
              <a:t>Program </a:t>
            </a:r>
            <a:r>
              <a:rPr lang="en" altLang="ko-KR" dirty="0">
                <a:highlight>
                  <a:srgbClr val="FFCD00"/>
                </a:highlight>
                <a:latin typeface="경기천년바탕 Bold" panose="02020803020101020101" pitchFamily="18" charset="-127"/>
              </a:rPr>
              <a:t>e</a:t>
            </a:r>
            <a:r>
              <a:rPr lang="en" altLang="ko-KR" dirty="0" smtClean="0">
                <a:highlight>
                  <a:srgbClr val="FFCD00"/>
                </a:highlight>
                <a:latin typeface="경기천년바탕 Bold" panose="02020803020101020101" pitchFamily="18" charset="-127"/>
              </a:rPr>
              <a:t>xecution</a:t>
            </a:r>
            <a:endParaRPr dirty="0">
              <a:highlight>
                <a:srgbClr val="FFCD00"/>
              </a:highlight>
              <a:latin typeface="경기천년바탕 Bold" panose="02020803020101020101" pitchFamily="18" charset="-127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697363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008325" y="1534672"/>
            <a:ext cx="3641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i="1" dirty="0" smtClean="0">
                <a:solidFill>
                  <a:srgbClr val="FFCD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en-US" altLang="ko-KR" sz="2000" dirty="0" smtClean="0">
                <a:solidFill>
                  <a:srgbClr val="FFCD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Input minimum credit</a:t>
            </a: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3372">
            <a:off x="3960880" y="3674801"/>
            <a:ext cx="427231" cy="50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5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010" y="2345717"/>
            <a:ext cx="4314825" cy="1581150"/>
          </a:xfrm>
          <a:prstGeom prst="rect">
            <a:avLst/>
          </a:prstGeom>
        </p:spPr>
      </p:pic>
      <p:cxnSp>
        <p:nvCxnSpPr>
          <p:cNvPr id="14" name="Google Shape;27;p5"/>
          <p:cNvCxnSpPr/>
          <p:nvPr/>
        </p:nvCxnSpPr>
        <p:spPr>
          <a:xfrm>
            <a:off x="0" y="807893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28;p5"/>
          <p:cNvSpPr/>
          <p:nvPr/>
        </p:nvSpPr>
        <p:spPr>
          <a:xfrm>
            <a:off x="817475" y="604935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31;p5"/>
          <p:cNvCxnSpPr/>
          <p:nvPr/>
        </p:nvCxnSpPr>
        <p:spPr>
          <a:xfrm>
            <a:off x="5265650" y="807893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Google Shape;124;p17"/>
          <p:cNvSpPr txBox="1">
            <a:spLocks noGrp="1"/>
          </p:cNvSpPr>
          <p:nvPr>
            <p:ph type="title" idx="4294967295"/>
          </p:nvPr>
        </p:nvSpPr>
        <p:spPr>
          <a:xfrm>
            <a:off x="1381250" y="600281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altLang="ko-KR" dirty="0" smtClean="0">
                <a:latin typeface="경기천년바탕 Bold" panose="02020803020101020101" pitchFamily="18" charset="-127"/>
              </a:rPr>
              <a:t>Program </a:t>
            </a:r>
            <a:r>
              <a:rPr lang="en" altLang="ko-KR" dirty="0">
                <a:highlight>
                  <a:srgbClr val="FFCD00"/>
                </a:highlight>
                <a:latin typeface="경기천년바탕 Bold" panose="02020803020101020101" pitchFamily="18" charset="-127"/>
              </a:rPr>
              <a:t>e</a:t>
            </a:r>
            <a:r>
              <a:rPr lang="en" altLang="ko-KR" dirty="0" smtClean="0">
                <a:highlight>
                  <a:srgbClr val="FFCD00"/>
                </a:highlight>
                <a:latin typeface="경기천년바탕 Bold" panose="02020803020101020101" pitchFamily="18" charset="-127"/>
              </a:rPr>
              <a:t>xecution</a:t>
            </a:r>
            <a:endParaRPr dirty="0">
              <a:highlight>
                <a:srgbClr val="FFCD00"/>
              </a:highlight>
              <a:latin typeface="경기천년바탕 Bold" panose="02020803020101020101" pitchFamily="18" charset="-127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697363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008325" y="1534672"/>
            <a:ext cx="5050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i="1" dirty="0">
                <a:solidFill>
                  <a:srgbClr val="FFCD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en-US" altLang="ko-KR" sz="2000" dirty="0" smtClean="0">
                <a:solidFill>
                  <a:srgbClr val="FFCD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Input maximum number of course</a:t>
            </a: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477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009" y="2345717"/>
            <a:ext cx="4314825" cy="1581150"/>
          </a:xfrm>
          <a:prstGeom prst="rect">
            <a:avLst/>
          </a:prstGeom>
        </p:spPr>
      </p:pic>
      <p:cxnSp>
        <p:nvCxnSpPr>
          <p:cNvPr id="14" name="Google Shape;27;p5"/>
          <p:cNvCxnSpPr/>
          <p:nvPr/>
        </p:nvCxnSpPr>
        <p:spPr>
          <a:xfrm>
            <a:off x="0" y="807893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28;p5"/>
          <p:cNvSpPr/>
          <p:nvPr/>
        </p:nvSpPr>
        <p:spPr>
          <a:xfrm>
            <a:off x="817475" y="604935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31;p5"/>
          <p:cNvCxnSpPr/>
          <p:nvPr/>
        </p:nvCxnSpPr>
        <p:spPr>
          <a:xfrm>
            <a:off x="5265650" y="807893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Google Shape;124;p17"/>
          <p:cNvSpPr txBox="1">
            <a:spLocks noGrp="1"/>
          </p:cNvSpPr>
          <p:nvPr>
            <p:ph type="title" idx="4294967295"/>
          </p:nvPr>
        </p:nvSpPr>
        <p:spPr>
          <a:xfrm>
            <a:off x="1381250" y="600281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altLang="ko-KR" dirty="0" smtClean="0">
                <a:latin typeface="경기천년바탕 Bold" panose="02020803020101020101" pitchFamily="18" charset="-127"/>
              </a:rPr>
              <a:t>Program </a:t>
            </a:r>
            <a:r>
              <a:rPr lang="en" altLang="ko-KR" dirty="0">
                <a:highlight>
                  <a:srgbClr val="FFCD00"/>
                </a:highlight>
                <a:latin typeface="경기천년바탕 Bold" panose="02020803020101020101" pitchFamily="18" charset="-127"/>
              </a:rPr>
              <a:t>e</a:t>
            </a:r>
            <a:r>
              <a:rPr lang="en" altLang="ko-KR" dirty="0" smtClean="0">
                <a:highlight>
                  <a:srgbClr val="FFCD00"/>
                </a:highlight>
                <a:latin typeface="경기천년바탕 Bold" panose="02020803020101020101" pitchFamily="18" charset="-127"/>
              </a:rPr>
              <a:t>xecution</a:t>
            </a:r>
            <a:endParaRPr dirty="0">
              <a:highlight>
                <a:srgbClr val="FFCD00"/>
              </a:highlight>
              <a:latin typeface="경기천년바탕 Bold" panose="02020803020101020101" pitchFamily="18" charset="-127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697363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008325" y="1534672"/>
            <a:ext cx="5050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i="1" dirty="0">
                <a:solidFill>
                  <a:srgbClr val="FFCD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en-US" altLang="ko-KR" sz="2000" dirty="0" smtClean="0">
                <a:solidFill>
                  <a:srgbClr val="FFCD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Input maximum number of course</a:t>
            </a: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3372">
            <a:off x="3889320" y="3674801"/>
            <a:ext cx="427231" cy="50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9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50" fill="hold"/>
                                        <p:tgtEl>
                                          <p:spTgt spid="17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671" y="2345717"/>
            <a:ext cx="4381500" cy="1581150"/>
          </a:xfrm>
          <a:prstGeom prst="rect">
            <a:avLst/>
          </a:prstGeom>
        </p:spPr>
      </p:pic>
      <p:cxnSp>
        <p:nvCxnSpPr>
          <p:cNvPr id="14" name="Google Shape;27;p5"/>
          <p:cNvCxnSpPr/>
          <p:nvPr/>
        </p:nvCxnSpPr>
        <p:spPr>
          <a:xfrm>
            <a:off x="0" y="807893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28;p5"/>
          <p:cNvSpPr/>
          <p:nvPr/>
        </p:nvSpPr>
        <p:spPr>
          <a:xfrm>
            <a:off x="817475" y="604935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31;p5"/>
          <p:cNvCxnSpPr/>
          <p:nvPr/>
        </p:nvCxnSpPr>
        <p:spPr>
          <a:xfrm>
            <a:off x="5265650" y="807893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Google Shape;124;p17"/>
          <p:cNvSpPr txBox="1">
            <a:spLocks noGrp="1"/>
          </p:cNvSpPr>
          <p:nvPr>
            <p:ph type="title" idx="4294967295"/>
          </p:nvPr>
        </p:nvSpPr>
        <p:spPr>
          <a:xfrm>
            <a:off x="1381250" y="600281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altLang="ko-KR" dirty="0" smtClean="0">
                <a:latin typeface="경기천년바탕 Bold" panose="02020803020101020101" pitchFamily="18" charset="-127"/>
              </a:rPr>
              <a:t>Program </a:t>
            </a:r>
            <a:r>
              <a:rPr lang="en" altLang="ko-KR" dirty="0">
                <a:highlight>
                  <a:srgbClr val="FFCD00"/>
                </a:highlight>
                <a:latin typeface="경기천년바탕 Bold" panose="02020803020101020101" pitchFamily="18" charset="-127"/>
              </a:rPr>
              <a:t>e</a:t>
            </a:r>
            <a:r>
              <a:rPr lang="en" altLang="ko-KR" dirty="0" smtClean="0">
                <a:highlight>
                  <a:srgbClr val="FFCD00"/>
                </a:highlight>
                <a:latin typeface="경기천년바탕 Bold" panose="02020803020101020101" pitchFamily="18" charset="-127"/>
              </a:rPr>
              <a:t>xecution</a:t>
            </a:r>
            <a:endParaRPr dirty="0">
              <a:highlight>
                <a:srgbClr val="FFCD00"/>
              </a:highlight>
              <a:latin typeface="경기천년바탕 Bold" panose="02020803020101020101" pitchFamily="18" charset="-127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697363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008325" y="1534672"/>
            <a:ext cx="7094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i="1" dirty="0" smtClean="0">
                <a:solidFill>
                  <a:srgbClr val="FFCD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en-US" altLang="ko-KR" sz="2000" dirty="0" smtClean="0">
                <a:solidFill>
                  <a:srgbClr val="FFCD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Enter mandatory course name and importance of each course </a:t>
            </a: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592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671" y="2345800"/>
            <a:ext cx="4381500" cy="1581150"/>
          </a:xfrm>
          <a:prstGeom prst="rect">
            <a:avLst/>
          </a:prstGeom>
        </p:spPr>
      </p:pic>
      <p:cxnSp>
        <p:nvCxnSpPr>
          <p:cNvPr id="14" name="Google Shape;27;p5"/>
          <p:cNvCxnSpPr/>
          <p:nvPr/>
        </p:nvCxnSpPr>
        <p:spPr>
          <a:xfrm>
            <a:off x="0" y="807893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28;p5"/>
          <p:cNvSpPr/>
          <p:nvPr/>
        </p:nvSpPr>
        <p:spPr>
          <a:xfrm>
            <a:off x="817475" y="604935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31;p5"/>
          <p:cNvCxnSpPr/>
          <p:nvPr/>
        </p:nvCxnSpPr>
        <p:spPr>
          <a:xfrm>
            <a:off x="5265650" y="807893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Google Shape;124;p17"/>
          <p:cNvSpPr txBox="1">
            <a:spLocks noGrp="1"/>
          </p:cNvSpPr>
          <p:nvPr>
            <p:ph type="title" idx="4294967295"/>
          </p:nvPr>
        </p:nvSpPr>
        <p:spPr>
          <a:xfrm>
            <a:off x="1381250" y="600281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altLang="ko-KR" dirty="0" smtClean="0">
                <a:latin typeface="경기천년바탕 Bold" panose="02020803020101020101" pitchFamily="18" charset="-127"/>
              </a:rPr>
              <a:t>Program </a:t>
            </a:r>
            <a:r>
              <a:rPr lang="en" altLang="ko-KR" dirty="0">
                <a:highlight>
                  <a:srgbClr val="FFCD00"/>
                </a:highlight>
                <a:latin typeface="경기천년바탕 Bold" panose="02020803020101020101" pitchFamily="18" charset="-127"/>
              </a:rPr>
              <a:t>e</a:t>
            </a:r>
            <a:r>
              <a:rPr lang="en" altLang="ko-KR" dirty="0" smtClean="0">
                <a:highlight>
                  <a:srgbClr val="FFCD00"/>
                </a:highlight>
                <a:latin typeface="경기천년바탕 Bold" panose="02020803020101020101" pitchFamily="18" charset="-127"/>
              </a:rPr>
              <a:t>xecution</a:t>
            </a:r>
            <a:endParaRPr dirty="0">
              <a:highlight>
                <a:srgbClr val="FFCD00"/>
              </a:highlight>
              <a:latin typeface="경기천년바탕 Bold" panose="02020803020101020101" pitchFamily="18" charset="-127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697363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008325" y="1534672"/>
            <a:ext cx="7245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i="1" dirty="0" smtClean="0">
                <a:solidFill>
                  <a:srgbClr val="FFCD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en-US" altLang="ko-KR" sz="2000" dirty="0" smtClean="0">
                <a:solidFill>
                  <a:srgbClr val="FFCD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Enter mandatory course name and importance of each course </a:t>
            </a: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3372">
            <a:off x="3889320" y="3674801"/>
            <a:ext cx="427231" cy="50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6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50" fill="hold"/>
                                        <p:tgtEl>
                                          <p:spTgt spid="17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</TotalTime>
  <Words>1587</Words>
  <Application>Microsoft Office PowerPoint</Application>
  <PresentationFormat>화면 슬라이드 쇼(16:9)</PresentationFormat>
  <Paragraphs>571</Paragraphs>
  <Slides>32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2" baseType="lpstr">
      <vt:lpstr>맑은 고딕</vt:lpstr>
      <vt:lpstr>Lora</vt:lpstr>
      <vt:lpstr>나눔스퀘어</vt:lpstr>
      <vt:lpstr>Arial</vt:lpstr>
      <vt:lpstr>경기천년바탕 Bold</vt:lpstr>
      <vt:lpstr>Quattrocento Sans</vt:lpstr>
      <vt:lpstr>Minion Pro Med</vt:lpstr>
      <vt:lpstr>나눔스퀘어 ExtraBold</vt:lpstr>
      <vt:lpstr>Wingdings</vt:lpstr>
      <vt:lpstr>Viola template</vt:lpstr>
      <vt:lpstr>Algorithm Term Project</vt:lpstr>
      <vt:lpstr>Make timetable optimization algorithm!</vt:lpstr>
      <vt:lpstr>Details of algorithm</vt:lpstr>
      <vt:lpstr>Program execution</vt:lpstr>
      <vt:lpstr>Program execution</vt:lpstr>
      <vt:lpstr>Program execution</vt:lpstr>
      <vt:lpstr>Program execution</vt:lpstr>
      <vt:lpstr>Program execution</vt:lpstr>
      <vt:lpstr>Program execution</vt:lpstr>
      <vt:lpstr>Program execution</vt:lpstr>
      <vt:lpstr>Program execution</vt:lpstr>
      <vt:lpstr>Program execution</vt:lpstr>
      <vt:lpstr>Program execution</vt:lpstr>
      <vt:lpstr>Program execution</vt:lpstr>
      <vt:lpstr>Code outline</vt:lpstr>
      <vt:lpstr>Code outline</vt:lpstr>
      <vt:lpstr>Code outline</vt:lpstr>
      <vt:lpstr>Code outline</vt:lpstr>
      <vt:lpstr>Code outline</vt:lpstr>
      <vt:lpstr>Code outline</vt:lpstr>
      <vt:lpstr>Code outline</vt:lpstr>
      <vt:lpstr>Code outline</vt:lpstr>
      <vt:lpstr>Code outline</vt:lpstr>
      <vt:lpstr>Code outline</vt:lpstr>
      <vt:lpstr>Code outline</vt:lpstr>
      <vt:lpstr>Code outline</vt:lpstr>
      <vt:lpstr>Code outline</vt:lpstr>
      <vt:lpstr>Code outline</vt:lpstr>
      <vt:lpstr>Code outline</vt:lpstr>
      <vt:lpstr>Code outline</vt:lpstr>
      <vt:lpstr>Improvements of project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 Term Project</dc:title>
  <dc:creator>j_jon</dc:creator>
  <cp:lastModifiedBy>j_jongleur@daum.net</cp:lastModifiedBy>
  <cp:revision>86</cp:revision>
  <dcterms:modified xsi:type="dcterms:W3CDTF">2019-12-04T06:35:00Z</dcterms:modified>
</cp:coreProperties>
</file>